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mv" ContentType="video/x-ms-wm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256" r:id="rId2"/>
    <p:sldId id="259" r:id="rId3"/>
    <p:sldId id="288" r:id="rId4"/>
    <p:sldId id="276" r:id="rId5"/>
    <p:sldId id="269" r:id="rId6"/>
    <p:sldId id="283" r:id="rId7"/>
    <p:sldId id="284" r:id="rId8"/>
    <p:sldId id="292" r:id="rId9"/>
    <p:sldId id="287" r:id="rId10"/>
    <p:sldId id="291" r:id="rId11"/>
    <p:sldId id="290" r:id="rId12"/>
    <p:sldId id="289" r:id="rId13"/>
    <p:sldId id="281"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derbilt, Brian - FSA, Salt Lake City, UT" initials="VB-FSLCU" lastIdx="8" clrIdx="0">
    <p:extLst/>
  </p:cmAuthor>
  <p:cmAuthor id="2" name="david.davis" initials="d" lastIdx="0" clrIdx="1"/>
  <p:cmAuthor id="3" name="Adkins, Zachary - FSA, Salt Lake City, UT" initials="AZ-FSLCU" lastIdx="3" clrIdx="2">
    <p:extLst>
      <p:ext uri="{19B8F6BF-5375-455C-9EA6-DF929625EA0E}">
        <p15:presenceInfo xmlns:p15="http://schemas.microsoft.com/office/powerpoint/2012/main" userId="S-1-5-21-2443529608-3098792306-3041422421-82981" providerId="AD"/>
      </p:ext>
    </p:extLst>
  </p:cmAuthor>
  <p:cmAuthor id="4" name="Mathews, Louise - FSA, Salt Lake City, UT" initials="ML-FSLCU" lastIdx="3" clrIdx="3">
    <p:extLst>
      <p:ext uri="{19B8F6BF-5375-455C-9EA6-DF929625EA0E}">
        <p15:presenceInfo xmlns:p15="http://schemas.microsoft.com/office/powerpoint/2012/main" userId="S-1-5-21-2443529608-3098792306-3041422421-829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46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3E8EBD3-CA53-45E6-B601-FA5FA6277123}" type="datetimeFigureOut">
              <a:rPr lang="en-US" smtClean="0"/>
              <a:t>7/26/2016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1F12A90-BEA6-41C7-B6FA-0AD38301D39F}" type="slidenum">
              <a:rPr lang="en-US" smtClean="0"/>
              <a:t>‹#›</a:t>
            </a:fld>
            <a:endParaRPr lang="en-US" dirty="0"/>
          </a:p>
        </p:txBody>
      </p:sp>
    </p:spTree>
    <p:extLst>
      <p:ext uri="{BB962C8B-B14F-4D97-AF65-F5344CB8AC3E}">
        <p14:creationId xmlns:p14="http://schemas.microsoft.com/office/powerpoint/2010/main" val="225528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8EDFC-2B15-4AF1-B6AD-9919A06C1A29}" type="slidenum">
              <a:rPr lang="en-US"/>
              <a:pPr/>
              <a:t>7</a:t>
            </a:fld>
            <a:endParaRPr lang="en-US" dirty="0"/>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920564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8EDFC-2B15-4AF1-B6AD-9919A06C1A29}" type="slidenum">
              <a:rPr lang="en-US"/>
              <a:pPr/>
              <a:t>8</a:t>
            </a:fld>
            <a:endParaRPr lang="en-US" dirty="0"/>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97275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8EDFC-2B15-4AF1-B6AD-9919A06C1A29}" type="slidenum">
              <a:rPr lang="en-US"/>
              <a:pPr/>
              <a:t>9</a:t>
            </a:fld>
            <a:endParaRPr lang="en-US" dirty="0"/>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08515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8EDFC-2B15-4AF1-B6AD-9919A06C1A29}" type="slidenum">
              <a:rPr lang="en-US">
                <a:solidFill>
                  <a:prstClr val="black"/>
                </a:solidFill>
              </a:rPr>
              <a:pPr/>
              <a:t>10</a:t>
            </a:fld>
            <a:endParaRPr lang="en-US" dirty="0">
              <a:solidFill>
                <a:prstClr val="black"/>
              </a:solidFill>
            </a:endParaRPr>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333866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8EDFC-2B15-4AF1-B6AD-9919A06C1A29}" type="slidenum">
              <a:rPr lang="en-US">
                <a:solidFill>
                  <a:prstClr val="black"/>
                </a:solidFill>
              </a:rPr>
              <a:pPr/>
              <a:t>11</a:t>
            </a:fld>
            <a:endParaRPr lang="en-US" dirty="0">
              <a:solidFill>
                <a:prstClr val="black"/>
              </a:solidFill>
            </a:endParaRPr>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010858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8EDFC-2B15-4AF1-B6AD-9919A06C1A29}" type="slidenum">
              <a:rPr lang="en-US"/>
              <a:pPr/>
              <a:t>12</a:t>
            </a:fld>
            <a:endParaRPr lang="en-US" dirty="0"/>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154098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0AC3FF89-68FA-4D3D-A296-A62125E18C1E}" type="datetimeFigureOut">
              <a:rPr lang="en-US" smtClean="0"/>
              <a:t>7/26/2016</a:t>
            </a:fld>
            <a:endParaRPr lang="en-US" dirty="0"/>
          </a:p>
        </p:txBody>
      </p:sp>
      <p:sp>
        <p:nvSpPr>
          <p:cNvPr id="8" name="Slide Number Placeholder 7"/>
          <p:cNvSpPr>
            <a:spLocks noGrp="1"/>
          </p:cNvSpPr>
          <p:nvPr>
            <p:ph type="sldNum" sz="quarter" idx="11"/>
          </p:nvPr>
        </p:nvSpPr>
        <p:spPr/>
        <p:txBody>
          <a:bodyPr/>
          <a:lstStyle/>
          <a:p>
            <a:fld id="{A344B0EB-C8C8-44D3-BBD6-99EB24F95593}"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C3FF89-68FA-4D3D-A296-A62125E18C1E}" type="datetimeFigureOut">
              <a:rPr lang="en-US" smtClean="0"/>
              <a:t>7/26/2016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44B0EB-C8C8-44D3-BBD6-99EB24F95593}"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C3FF89-68FA-4D3D-A296-A62125E18C1E}" type="datetimeFigureOut">
              <a:rPr lang="en-US" smtClean="0"/>
              <a:t>7/26/2016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44B0EB-C8C8-44D3-BBD6-99EB24F95593}"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0AC3FF89-68FA-4D3D-A296-A62125E18C1E}" type="datetimeFigureOut">
              <a:rPr lang="en-US" smtClean="0"/>
              <a:t>7/26/2016</a:t>
            </a:fld>
            <a:endParaRPr lang="en-US" dirty="0"/>
          </a:p>
        </p:txBody>
      </p:sp>
      <p:sp>
        <p:nvSpPr>
          <p:cNvPr id="10" name="Slide Number Placeholder 9"/>
          <p:cNvSpPr>
            <a:spLocks noGrp="1"/>
          </p:cNvSpPr>
          <p:nvPr>
            <p:ph type="sldNum" sz="quarter" idx="15"/>
          </p:nvPr>
        </p:nvSpPr>
        <p:spPr/>
        <p:txBody>
          <a:bodyPr/>
          <a:lstStyle/>
          <a:p>
            <a:fld id="{A344B0EB-C8C8-44D3-BBD6-99EB24F95593}" type="slidenum">
              <a:rPr lang="en-US" smtClean="0"/>
              <a:t>‹#›</a:t>
            </a:fld>
            <a:endParaRPr lang="en-US" dirty="0"/>
          </a:p>
        </p:txBody>
      </p:sp>
      <p:sp>
        <p:nvSpPr>
          <p:cNvPr id="11" name="Footer Placeholder 10"/>
          <p:cNvSpPr>
            <a:spLocks noGrp="1"/>
          </p:cNvSpPr>
          <p:nvPr>
            <p:ph type="ftr" sz="quarter" idx="16"/>
          </p:nvPr>
        </p:nvSpPr>
        <p:spPr/>
        <p:txBody>
          <a:bodyPr/>
          <a:lstStyle/>
          <a:p>
            <a:endParaRPr lang="en-US" dirty="0"/>
          </a:p>
        </p:txBody>
      </p:sp>
      <p:sp>
        <p:nvSpPr>
          <p:cNvPr id="12" name="Title 1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AC3FF89-68FA-4D3D-A296-A62125E18C1E}" type="datetimeFigureOut">
              <a:rPr lang="en-US" smtClean="0"/>
              <a:t>7/26/2016</a:t>
            </a:fld>
            <a:endParaRPr lang="en-US" dirty="0"/>
          </a:p>
        </p:txBody>
      </p:sp>
      <p:sp>
        <p:nvSpPr>
          <p:cNvPr id="8" name="Slide Number Placeholder 7"/>
          <p:cNvSpPr>
            <a:spLocks noGrp="1"/>
          </p:cNvSpPr>
          <p:nvPr>
            <p:ph type="sldNum" sz="quarter" idx="11"/>
          </p:nvPr>
        </p:nvSpPr>
        <p:spPr/>
        <p:txBody>
          <a:bodyPr/>
          <a:lstStyle/>
          <a:p>
            <a:fld id="{A344B0EB-C8C8-44D3-BBD6-99EB24F95593}"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0"/>
          </p:nvPr>
        </p:nvSpPr>
        <p:spPr/>
        <p:txBody>
          <a:bodyPr/>
          <a:lstStyle/>
          <a:p>
            <a:fld id="{0AC3FF89-68FA-4D3D-A296-A62125E18C1E}" type="datetimeFigureOut">
              <a:rPr lang="en-US" smtClean="0"/>
              <a:t>7/26/2016</a:t>
            </a:fld>
            <a:endParaRPr lang="en-US" dirty="0"/>
          </a:p>
        </p:txBody>
      </p:sp>
      <p:sp>
        <p:nvSpPr>
          <p:cNvPr id="10" name="Slide Number Placeholder 9"/>
          <p:cNvSpPr>
            <a:spLocks noGrp="1"/>
          </p:cNvSpPr>
          <p:nvPr>
            <p:ph type="sldNum" sz="quarter" idx="11"/>
          </p:nvPr>
        </p:nvSpPr>
        <p:spPr/>
        <p:txBody>
          <a:bodyPr/>
          <a:lstStyle/>
          <a:p>
            <a:fld id="{A344B0EB-C8C8-44D3-BBD6-99EB24F95593}" type="slidenum">
              <a:rPr lang="en-US" smtClean="0"/>
              <a:t>‹#›</a:t>
            </a:fld>
            <a:endParaRPr lang="en-US" dirty="0"/>
          </a:p>
        </p:txBody>
      </p:sp>
      <p:sp>
        <p:nvSpPr>
          <p:cNvPr id="11" name="Footer Placeholder 10"/>
          <p:cNvSpPr>
            <a:spLocks noGrp="1"/>
          </p:cNvSpPr>
          <p:nvPr>
            <p:ph type="ftr" sz="quarter" idx="12"/>
          </p:nvPr>
        </p:nvSpPr>
        <p:spPr>
          <a:xfrm>
            <a:off x="493776" y="6356350"/>
            <a:ext cx="5102352" cy="365125"/>
          </a:xfrm>
        </p:spPr>
        <p:txBody>
          <a:bodyPr/>
          <a:lstStyle/>
          <a:p>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0AC3FF89-68FA-4D3D-A296-A62125E18C1E}" type="datetimeFigureOut">
              <a:rPr lang="en-US" smtClean="0"/>
              <a:t>7/26/2016</a:t>
            </a:fld>
            <a:endParaRPr lang="en-US" dirty="0"/>
          </a:p>
        </p:txBody>
      </p:sp>
      <p:sp>
        <p:nvSpPr>
          <p:cNvPr id="11" name="Slide Number Placeholder 10"/>
          <p:cNvSpPr>
            <a:spLocks noGrp="1"/>
          </p:cNvSpPr>
          <p:nvPr>
            <p:ph type="sldNum" sz="quarter" idx="11"/>
          </p:nvPr>
        </p:nvSpPr>
        <p:spPr/>
        <p:txBody>
          <a:bodyPr/>
          <a:lstStyle/>
          <a:p>
            <a:fld id="{A344B0EB-C8C8-44D3-BBD6-99EB24F95593}" type="slidenum">
              <a:rPr lang="en-US" smtClean="0"/>
              <a:t>‹#›</a:t>
            </a:fld>
            <a:endParaRPr lang="en-US" dirty="0"/>
          </a:p>
        </p:txBody>
      </p:sp>
      <p:sp>
        <p:nvSpPr>
          <p:cNvPr id="12" name="Footer Placeholder 11"/>
          <p:cNvSpPr>
            <a:spLocks noGrp="1"/>
          </p:cNvSpPr>
          <p:nvPr>
            <p:ph type="ftr" sz="quarter" idx="12"/>
          </p:nvPr>
        </p:nvSpPr>
        <p:spPr>
          <a:xfrm>
            <a:off x="493776" y="6356350"/>
            <a:ext cx="5102352" cy="365125"/>
          </a:xfrm>
        </p:spPr>
        <p:txBody>
          <a:bodyPr/>
          <a:lstStyle/>
          <a:p>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0AC3FF89-68FA-4D3D-A296-A62125E18C1E}" type="datetimeFigureOut">
              <a:rPr lang="en-US" smtClean="0"/>
              <a:t>7/26/2016</a:t>
            </a:fld>
            <a:endParaRPr lang="en-US" dirty="0"/>
          </a:p>
        </p:txBody>
      </p:sp>
      <p:sp>
        <p:nvSpPr>
          <p:cNvPr id="5" name="Title 4"/>
          <p:cNvSpPr>
            <a:spLocks noGrp="1"/>
          </p:cNvSpPr>
          <p:nvPr>
            <p:ph type="title"/>
          </p:nvPr>
        </p:nvSpPr>
        <p:spPr/>
        <p:txBody>
          <a:body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A344B0EB-C8C8-44D3-BBD6-99EB24F95593}" type="slidenum">
              <a:rPr lang="en-US" smtClean="0"/>
              <a:t>‹#›</a:t>
            </a:fld>
            <a:endParaRPr lang="en-US" dirty="0"/>
          </a:p>
        </p:txBody>
      </p:sp>
      <p:sp>
        <p:nvSpPr>
          <p:cNvPr id="6" name="Footer Placeholder 5"/>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C3FF89-68FA-4D3D-A296-A62125E18C1E}" type="datetimeFigureOut">
              <a:rPr lang="en-US" smtClean="0"/>
              <a:t>7/26/2016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344B0EB-C8C8-44D3-BBD6-99EB24F95593}"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AC3FF89-68FA-4D3D-A296-A62125E18C1E}" type="datetimeFigureOut">
              <a:rPr lang="en-US" smtClean="0"/>
              <a:t>7/26/2016</a:t>
            </a:fld>
            <a:endParaRPr lang="en-US" dirty="0"/>
          </a:p>
        </p:txBody>
      </p:sp>
      <p:sp>
        <p:nvSpPr>
          <p:cNvPr id="9" name="Slide Number Placeholder 8"/>
          <p:cNvSpPr>
            <a:spLocks noGrp="1"/>
          </p:cNvSpPr>
          <p:nvPr>
            <p:ph type="sldNum" sz="quarter" idx="11"/>
          </p:nvPr>
        </p:nvSpPr>
        <p:spPr/>
        <p:txBody>
          <a:bodyPr/>
          <a:lstStyle/>
          <a:p>
            <a:fld id="{A344B0EB-C8C8-44D3-BBD6-99EB24F95593}" type="slidenum">
              <a:rPr lang="en-US" smtClean="0"/>
              <a:t>‹#›</a:t>
            </a:fld>
            <a:endParaRPr lang="en-US" dirty="0"/>
          </a:p>
        </p:txBody>
      </p:sp>
      <p:sp>
        <p:nvSpPr>
          <p:cNvPr id="10" name="Footer Placeholder 9"/>
          <p:cNvSpPr>
            <a:spLocks noGrp="1"/>
          </p:cNvSpPr>
          <p:nvPr>
            <p:ph type="ftr" sz="quarter" idx="12"/>
          </p:nvPr>
        </p:nvSpPr>
        <p:spPr>
          <a:xfrm>
            <a:off x="493776" y="6356350"/>
            <a:ext cx="5102352" cy="365125"/>
          </a:xfrm>
        </p:spPr>
        <p:txBody>
          <a:bodyPr/>
          <a:lstStyle/>
          <a:p>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en-US" smtClean="0"/>
              <a:t>Click to edit Master title style</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AC3FF89-68FA-4D3D-A296-A62125E18C1E}" type="datetimeFigureOut">
              <a:rPr lang="en-US" smtClean="0"/>
              <a:t>7/26/2016</a:t>
            </a:fld>
            <a:endParaRPr lang="en-US" dirty="0"/>
          </a:p>
        </p:txBody>
      </p:sp>
      <p:sp>
        <p:nvSpPr>
          <p:cNvPr id="9" name="Slide Number Placeholder 8"/>
          <p:cNvSpPr>
            <a:spLocks noGrp="1"/>
          </p:cNvSpPr>
          <p:nvPr>
            <p:ph type="sldNum" sz="quarter" idx="11"/>
          </p:nvPr>
        </p:nvSpPr>
        <p:spPr/>
        <p:txBody>
          <a:bodyPr/>
          <a:lstStyle/>
          <a:p>
            <a:fld id="{A344B0EB-C8C8-44D3-BBD6-99EB24F95593}" type="slidenum">
              <a:rPr lang="en-US" smtClean="0"/>
              <a:t>‹#›</a:t>
            </a:fld>
            <a:endParaRPr lang="en-US" dirty="0"/>
          </a:p>
        </p:txBody>
      </p:sp>
      <p:sp>
        <p:nvSpPr>
          <p:cNvPr id="10" name="Footer Placeholder 9"/>
          <p:cNvSpPr>
            <a:spLocks noGrp="1"/>
          </p:cNvSpPr>
          <p:nvPr>
            <p:ph type="ftr" sz="quarter" idx="12"/>
          </p:nvPr>
        </p:nvSpPr>
        <p:spPr>
          <a:xfrm>
            <a:off x="493776" y="6356350"/>
            <a:ext cx="5102352" cy="365125"/>
          </a:xfrm>
        </p:spPr>
        <p:txBody>
          <a:bodyPr/>
          <a:lstStyle/>
          <a:p>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0AC3FF89-68FA-4D3D-A296-A62125E18C1E}" type="datetimeFigureOut">
              <a:rPr lang="en-US" smtClean="0"/>
              <a:t>7/26/2016</a:t>
            </a:fld>
            <a:endParaRPr lang="en-US" dirty="0"/>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A344B0EB-C8C8-44D3-BBD6-99EB24F95593}"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7467600" cy="2251579"/>
          </a:xfrm>
        </p:spPr>
        <p:txBody>
          <a:bodyPr/>
          <a:lstStyle/>
          <a:p>
            <a:r>
              <a:rPr lang="en-US" sz="3200" dirty="0" smtClean="0"/>
              <a:t>NAIP Accuracy and Ground Control Point Collections </a:t>
            </a:r>
            <a:endParaRPr lang="en-US" sz="3200" dirty="0"/>
          </a:p>
        </p:txBody>
      </p:sp>
      <p:sp>
        <p:nvSpPr>
          <p:cNvPr id="3" name="Subtitle 2"/>
          <p:cNvSpPr>
            <a:spLocks noGrp="1"/>
          </p:cNvSpPr>
          <p:nvPr>
            <p:ph type="subTitle" idx="1"/>
          </p:nvPr>
        </p:nvSpPr>
        <p:spPr/>
        <p:txBody>
          <a:bodyPr>
            <a:normAutofit lnSpcReduction="10000"/>
          </a:bodyPr>
          <a:lstStyle/>
          <a:p>
            <a:r>
              <a:rPr lang="en-US" dirty="0" smtClean="0"/>
              <a:t>David Davis, USDA-FSA-APFO</a:t>
            </a:r>
          </a:p>
          <a:p>
            <a:r>
              <a:rPr lang="en-US" dirty="0" smtClean="0"/>
              <a:t>FGCS Meeting </a:t>
            </a:r>
          </a:p>
          <a:p>
            <a:r>
              <a:rPr lang="en-US" dirty="0" smtClean="0"/>
              <a:t>August 4, 2016</a:t>
            </a:r>
            <a:endParaRPr lang="en-US" dirty="0"/>
          </a:p>
        </p:txBody>
      </p:sp>
    </p:spTree>
    <p:extLst>
      <p:ext uri="{BB962C8B-B14F-4D97-AF65-F5344CB8AC3E}">
        <p14:creationId xmlns:p14="http://schemas.microsoft.com/office/powerpoint/2010/main" val="1244950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5" name="Rectangle 3"/>
          <p:cNvSpPr>
            <a:spLocks noGrp="1" noChangeArrowheads="1"/>
          </p:cNvSpPr>
          <p:nvPr>
            <p:ph idx="4294967295"/>
          </p:nvPr>
        </p:nvSpPr>
        <p:spPr>
          <a:xfrm>
            <a:off x="228600" y="381000"/>
            <a:ext cx="8686800" cy="6324600"/>
          </a:xfrm>
          <a:prstGeom prst="rect">
            <a:avLst/>
          </a:prstGeom>
        </p:spPr>
        <p:txBody>
          <a:bodyPr>
            <a:noAutofit/>
          </a:bodyPr>
          <a:lstStyle/>
          <a:p>
            <a:pPr marL="0" lvl="0" indent="0">
              <a:buNone/>
            </a:pPr>
            <a:r>
              <a:rPr lang="en-US" sz="4000" i="0" dirty="0" smtClean="0">
                <a:solidFill>
                  <a:srgbClr val="FFFFFF"/>
                </a:solidFill>
              </a:rPr>
              <a:t>FSA State Office GCP Collections</a:t>
            </a:r>
            <a:endParaRPr lang="en-US" sz="4000" i="0" dirty="0">
              <a:solidFill>
                <a:srgbClr val="FFFFFF"/>
              </a:solidFill>
            </a:endParaRPr>
          </a:p>
          <a:p>
            <a:endParaRPr lang="en-US" sz="2800" dirty="0" smtClean="0"/>
          </a:p>
          <a:p>
            <a:pPr lvl="0"/>
            <a:r>
              <a:rPr lang="en-US" sz="2800" dirty="0">
                <a:solidFill>
                  <a:srgbClr val="FFFFFF"/>
                </a:solidFill>
              </a:rPr>
              <a:t>APFO and </a:t>
            </a:r>
            <a:r>
              <a:rPr lang="en-US" sz="2800" dirty="0" smtClean="0">
                <a:solidFill>
                  <a:srgbClr val="FFFFFF"/>
                </a:solidFill>
              </a:rPr>
              <a:t>several FSA </a:t>
            </a:r>
            <a:r>
              <a:rPr lang="en-US" sz="2800" dirty="0">
                <a:solidFill>
                  <a:srgbClr val="FFFFFF"/>
                </a:solidFill>
              </a:rPr>
              <a:t>state offices developed and tested methods for GCP collections.</a:t>
            </a:r>
          </a:p>
          <a:p>
            <a:pPr lvl="0"/>
            <a:r>
              <a:rPr lang="en-US" sz="2800" dirty="0">
                <a:solidFill>
                  <a:srgbClr val="FFFFFF"/>
                </a:solidFill>
              </a:rPr>
              <a:t>Standards, processes, </a:t>
            </a:r>
            <a:r>
              <a:rPr lang="en-US" sz="2800" dirty="0" smtClean="0">
                <a:solidFill>
                  <a:srgbClr val="FFFFFF"/>
                </a:solidFill>
              </a:rPr>
              <a:t>forms, menus (data dictionaries), and  best </a:t>
            </a:r>
            <a:r>
              <a:rPr lang="en-US" sz="2800" dirty="0">
                <a:solidFill>
                  <a:srgbClr val="FFFFFF"/>
                </a:solidFill>
              </a:rPr>
              <a:t>practices </a:t>
            </a:r>
            <a:r>
              <a:rPr lang="en-US" sz="2800" dirty="0" smtClean="0">
                <a:solidFill>
                  <a:srgbClr val="FFFFFF"/>
                </a:solidFill>
              </a:rPr>
              <a:t>were developed</a:t>
            </a:r>
            <a:r>
              <a:rPr lang="en-US" sz="2800" dirty="0">
                <a:solidFill>
                  <a:srgbClr val="FFFFFF"/>
                </a:solidFill>
              </a:rPr>
              <a:t>.</a:t>
            </a:r>
          </a:p>
          <a:p>
            <a:r>
              <a:rPr lang="en-US" sz="2800" dirty="0"/>
              <a:t>Training materials </a:t>
            </a:r>
            <a:r>
              <a:rPr lang="en-US" sz="2800" dirty="0" smtClean="0"/>
              <a:t>&amp; webinars </a:t>
            </a:r>
            <a:r>
              <a:rPr lang="en-US" sz="2800" dirty="0"/>
              <a:t>provided </a:t>
            </a:r>
            <a:r>
              <a:rPr lang="en-US" sz="2800" dirty="0" smtClean="0"/>
              <a:t>by APFO to      FSA state offices.</a:t>
            </a:r>
            <a:endParaRPr lang="en-US" sz="2800" dirty="0"/>
          </a:p>
          <a:p>
            <a:r>
              <a:rPr lang="en-US" sz="2800" dirty="0"/>
              <a:t>Schedules are </a:t>
            </a:r>
            <a:r>
              <a:rPr lang="en-US" sz="2800" dirty="0" smtClean="0"/>
              <a:t>established                                                                 </a:t>
            </a:r>
            <a:r>
              <a:rPr lang="en-US" sz="2800" dirty="0"/>
              <a:t>and equipment sent </a:t>
            </a:r>
            <a:r>
              <a:rPr lang="en-US" sz="2800" dirty="0" smtClean="0"/>
              <a:t>by                                                                                   APFO to FSA </a:t>
            </a:r>
            <a:r>
              <a:rPr lang="en-US" sz="2800" dirty="0"/>
              <a:t>state </a:t>
            </a:r>
            <a:r>
              <a:rPr lang="en-US" sz="2800" dirty="0" smtClean="0"/>
              <a:t>offices                                                                                      </a:t>
            </a:r>
            <a:r>
              <a:rPr lang="en-US" sz="2800" dirty="0"/>
              <a:t>for </a:t>
            </a:r>
            <a:r>
              <a:rPr lang="en-US" sz="2800" dirty="0" smtClean="0"/>
              <a:t>GCP collections.</a:t>
            </a:r>
            <a:endParaRPr lang="en-US" sz="2800" dirty="0"/>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87985" y="4114800"/>
            <a:ext cx="4427415" cy="2143307"/>
          </a:xfrm>
          <a:prstGeom prst="rect">
            <a:avLst/>
          </a:prstGeom>
          <a:ln>
            <a:solidFill>
              <a:schemeClr val="bg1"/>
            </a:solidFill>
          </a:ln>
        </p:spPr>
      </p:pic>
    </p:spTree>
    <p:extLst>
      <p:ext uri="{BB962C8B-B14F-4D97-AF65-F5344CB8AC3E}">
        <p14:creationId xmlns:p14="http://schemas.microsoft.com/office/powerpoint/2010/main" val="1672229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5" name="Rectangle 3"/>
          <p:cNvSpPr>
            <a:spLocks noGrp="1" noChangeArrowheads="1"/>
          </p:cNvSpPr>
          <p:nvPr>
            <p:ph idx="4294967295"/>
          </p:nvPr>
        </p:nvSpPr>
        <p:spPr>
          <a:xfrm>
            <a:off x="228600" y="381000"/>
            <a:ext cx="8686800" cy="6324600"/>
          </a:xfrm>
          <a:prstGeom prst="rect">
            <a:avLst/>
          </a:prstGeom>
        </p:spPr>
        <p:txBody>
          <a:bodyPr>
            <a:noAutofit/>
          </a:bodyPr>
          <a:lstStyle/>
          <a:p>
            <a:pPr marL="0" lvl="0" indent="0">
              <a:buNone/>
            </a:pPr>
            <a:r>
              <a:rPr lang="en-US" sz="4000" i="0" dirty="0" smtClean="0">
                <a:solidFill>
                  <a:srgbClr val="FFFFFF"/>
                </a:solidFill>
              </a:rPr>
              <a:t>FSA State Office GCP Collections</a:t>
            </a:r>
            <a:endParaRPr lang="en-US" sz="4000" i="0" dirty="0">
              <a:solidFill>
                <a:srgbClr val="FFFFFF"/>
              </a:solidFill>
            </a:endParaRPr>
          </a:p>
          <a:p>
            <a:endParaRPr lang="en-US" sz="2800" dirty="0" smtClean="0"/>
          </a:p>
          <a:p>
            <a:r>
              <a:rPr lang="en-US" sz="2800" dirty="0"/>
              <a:t>Three states at a time have the devices for one month. Up to 12 states per year are able to collect GCPs for NAIP.</a:t>
            </a:r>
          </a:p>
          <a:p>
            <a:r>
              <a:rPr lang="en-US" sz="2800" dirty="0"/>
              <a:t>The equipment is sent back to APFO, the data processed, and the equipment is then sent to the next three states.</a:t>
            </a:r>
          </a:p>
          <a:p>
            <a:r>
              <a:rPr lang="en-US" sz="2800" dirty="0" smtClean="0"/>
              <a:t>In </a:t>
            </a:r>
            <a:r>
              <a:rPr lang="en-US" sz="2800" dirty="0"/>
              <a:t>some cases GCPs can be collected while personnel are in the field doing their regularly scheduled projects.    </a:t>
            </a:r>
          </a:p>
          <a:p>
            <a:r>
              <a:rPr lang="en-US" sz="2800" dirty="0"/>
              <a:t>Training and processes are updated based on the                                                     successes or issues of the prior </a:t>
            </a:r>
            <a:r>
              <a:rPr lang="en-US" sz="2800" dirty="0" smtClean="0"/>
              <a:t>year or collection round. </a:t>
            </a:r>
            <a:endParaRPr lang="en-US" sz="2800" dirty="0"/>
          </a:p>
          <a:p>
            <a:pPr lvl="0"/>
            <a:r>
              <a:rPr lang="en-US" sz="2800" dirty="0">
                <a:solidFill>
                  <a:srgbClr val="FFFFFF"/>
                </a:solidFill>
              </a:rPr>
              <a:t>Over 700 GCPs have been collected so far, with a total value of over $</a:t>
            </a:r>
            <a:r>
              <a:rPr lang="en-US" sz="2800" dirty="0" smtClean="0">
                <a:solidFill>
                  <a:srgbClr val="FFFFFF"/>
                </a:solidFill>
              </a:rPr>
              <a:t>210,000. </a:t>
            </a:r>
            <a:r>
              <a:rPr lang="en-US" sz="2800" dirty="0" smtClean="0"/>
              <a:t>   </a:t>
            </a:r>
            <a:r>
              <a:rPr lang="en-US" sz="2000" dirty="0"/>
              <a:t>*Based on $300 </a:t>
            </a:r>
            <a:r>
              <a:rPr lang="en-US" sz="2000" dirty="0" smtClean="0"/>
              <a:t>cost per GCP if purchased</a:t>
            </a:r>
            <a:endParaRPr lang="en-US" sz="2000" dirty="0"/>
          </a:p>
          <a:p>
            <a:endParaRPr lang="en-US" sz="2800" dirty="0"/>
          </a:p>
          <a:p>
            <a:endParaRPr lang="en-US" sz="2800" dirty="0" smtClean="0"/>
          </a:p>
        </p:txBody>
      </p:sp>
    </p:spTree>
    <p:extLst>
      <p:ext uri="{BB962C8B-B14F-4D97-AF65-F5344CB8AC3E}">
        <p14:creationId xmlns:p14="http://schemas.microsoft.com/office/powerpoint/2010/main" val="3393052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5" name="Rectangle 3"/>
          <p:cNvSpPr>
            <a:spLocks noGrp="1" noChangeArrowheads="1"/>
          </p:cNvSpPr>
          <p:nvPr>
            <p:ph idx="4294967295"/>
          </p:nvPr>
        </p:nvSpPr>
        <p:spPr>
          <a:xfrm>
            <a:off x="228600" y="381000"/>
            <a:ext cx="8686800" cy="6324600"/>
          </a:xfrm>
          <a:prstGeom prst="rect">
            <a:avLst/>
          </a:prstGeom>
        </p:spPr>
        <p:txBody>
          <a:bodyPr>
            <a:noAutofit/>
          </a:bodyPr>
          <a:lstStyle/>
          <a:p>
            <a:pPr marL="0" lvl="0" indent="0">
              <a:buNone/>
            </a:pPr>
            <a:r>
              <a:rPr lang="en-US" sz="4000" i="0" dirty="0" smtClean="0">
                <a:solidFill>
                  <a:srgbClr val="FFFFFF"/>
                </a:solidFill>
              </a:rPr>
              <a:t>FSA State Office GCP Collections</a:t>
            </a:r>
            <a:endParaRPr lang="en-US" sz="4000" i="0" dirty="0">
              <a:solidFill>
                <a:srgbClr val="FFFFFF"/>
              </a:solidFill>
            </a:endParaRPr>
          </a:p>
          <a:p>
            <a:endParaRPr lang="en-US" sz="2800" dirty="0" smtClean="0"/>
          </a:p>
          <a:p>
            <a:r>
              <a:rPr lang="en-US" sz="2400" dirty="0" smtClean="0"/>
              <a:t>Along with training, preplanning is one of the keys to success</a:t>
            </a:r>
          </a:p>
          <a:p>
            <a:r>
              <a:rPr lang="en-US" sz="2400" dirty="0" smtClean="0"/>
              <a:t>Determine areas of need, select potential GCP sites, &amp; plan route</a:t>
            </a:r>
          </a:p>
        </p:txBody>
      </p:sp>
      <p:sp>
        <p:nvSpPr>
          <p:cNvPr id="6" name="Text Box 2"/>
          <p:cNvSpPr txBox="1">
            <a:spLocks noChangeArrowheads="1"/>
          </p:cNvSpPr>
          <p:nvPr/>
        </p:nvSpPr>
        <p:spPr bwMode="auto">
          <a:xfrm>
            <a:off x="6891545" y="5555190"/>
            <a:ext cx="1792605" cy="115189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spcBef>
                <a:spcPts val="0"/>
              </a:spcBef>
              <a:spcAft>
                <a:spcPts val="0"/>
              </a:spcAft>
            </a:pPr>
            <a:r>
              <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Willows</a:t>
            </a:r>
          </a:p>
          <a:p>
            <a:pPr marL="0" marR="0">
              <a:spcBef>
                <a:spcPts val="0"/>
              </a:spcBef>
              <a:spcAft>
                <a:spcPts val="0"/>
              </a:spcAft>
            </a:pPr>
            <a:r>
              <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Hamilton City</a:t>
            </a:r>
          </a:p>
          <a:p>
            <a:pPr marL="0" marR="0">
              <a:spcBef>
                <a:spcPts val="0"/>
              </a:spcBef>
              <a:spcAft>
                <a:spcPts val="0"/>
              </a:spcAft>
            </a:pPr>
            <a:r>
              <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Live Oak</a:t>
            </a:r>
          </a:p>
          <a:p>
            <a:pPr marL="0" marR="0">
              <a:spcBef>
                <a:spcPts val="0"/>
              </a:spcBef>
              <a:spcAft>
                <a:spcPts val="0"/>
              </a:spcAft>
            </a:pPr>
            <a:r>
              <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Yuba City</a:t>
            </a:r>
          </a:p>
          <a:p>
            <a:pPr marL="0" marR="0">
              <a:spcBef>
                <a:spcPts val="0"/>
              </a:spcBef>
              <a:spcAft>
                <a:spcPts val="0"/>
              </a:spcAft>
            </a:pPr>
            <a:r>
              <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GCPs:   12</a:t>
            </a:r>
          </a:p>
          <a:p>
            <a:pPr marL="0" marR="0">
              <a:spcBef>
                <a:spcPts val="0"/>
              </a:spcBef>
              <a:spcAft>
                <a:spcPts val="0"/>
              </a:spcAft>
            </a:pPr>
            <a:r>
              <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Distance:   83 miles</a:t>
            </a:r>
          </a:p>
          <a:p>
            <a:pPr marL="0" marR="0">
              <a:spcBef>
                <a:spcPts val="0"/>
              </a:spcBef>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15000"/>
              </a:lnSpc>
              <a:spcBef>
                <a:spcPts val="0"/>
              </a:spcBef>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22419" y="2668845"/>
            <a:ext cx="3222541" cy="2225011"/>
          </a:xfrm>
          <a:prstGeom prst="rect">
            <a:avLst/>
          </a:prstGeom>
          <a:ln>
            <a:solidFill>
              <a:schemeClr val="bg1"/>
            </a:solidFill>
          </a:ln>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54817" y="4493399"/>
            <a:ext cx="3162942" cy="2212941"/>
          </a:xfrm>
          <a:prstGeom prst="rect">
            <a:avLst/>
          </a:prstGeom>
          <a:ln>
            <a:solidFill>
              <a:schemeClr val="bg1"/>
            </a:solidFill>
          </a:ln>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1083" y="2668846"/>
            <a:ext cx="2431957" cy="3144831"/>
          </a:xfrm>
          <a:prstGeom prst="rect">
            <a:avLst/>
          </a:prstGeom>
          <a:ln>
            <a:solidFill>
              <a:schemeClr val="bg1"/>
            </a:solidFill>
          </a:ln>
        </p:spPr>
      </p:pic>
      <p:pic>
        <p:nvPicPr>
          <p:cNvPr id="10" name="Pictur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72983" y="2668844"/>
            <a:ext cx="2330659" cy="2795861"/>
          </a:xfrm>
          <a:prstGeom prst="rect">
            <a:avLst/>
          </a:prstGeom>
          <a:ln>
            <a:solidFill>
              <a:schemeClr val="bg1"/>
            </a:solidFill>
          </a:ln>
        </p:spPr>
      </p:pic>
      <p:pic>
        <p:nvPicPr>
          <p:cNvPr id="17" name="Picture 1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20145" y="4893857"/>
            <a:ext cx="1579109" cy="1814702"/>
          </a:xfrm>
          <a:prstGeom prst="rect">
            <a:avLst/>
          </a:prstGeom>
          <a:ln>
            <a:solidFill>
              <a:schemeClr val="bg1"/>
            </a:solidFill>
          </a:ln>
        </p:spPr>
      </p:pic>
    </p:spTree>
    <p:extLst>
      <p:ext uri="{BB962C8B-B14F-4D97-AF65-F5344CB8AC3E}">
        <p14:creationId xmlns:p14="http://schemas.microsoft.com/office/powerpoint/2010/main" val="228820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09800" y="1447800"/>
            <a:ext cx="4738798" cy="3416320"/>
          </a:xfrm>
          <a:prstGeom prst="rect">
            <a:avLst/>
          </a:prstGeom>
        </p:spPr>
        <p:txBody>
          <a:bodyPr wrap="none">
            <a:spAutoFit/>
          </a:bodyPr>
          <a:lstStyle/>
          <a:p>
            <a:pPr algn="ctr"/>
            <a:r>
              <a:rPr lang="en-US" sz="7200" dirty="0">
                <a:latin typeface="+mn-lt"/>
              </a:rPr>
              <a:t>¿</a:t>
            </a:r>
            <a:r>
              <a:rPr lang="en-US" sz="7200" dirty="0" smtClean="0">
                <a:latin typeface="+mn-lt"/>
              </a:rPr>
              <a:t>Questions </a:t>
            </a:r>
          </a:p>
          <a:p>
            <a:pPr algn="ctr"/>
            <a:r>
              <a:rPr lang="en-US" sz="7200" dirty="0" smtClean="0">
                <a:latin typeface="+mn-lt"/>
              </a:rPr>
              <a:t>and </a:t>
            </a:r>
          </a:p>
          <a:p>
            <a:pPr algn="ctr"/>
            <a:r>
              <a:rPr lang="en-US" sz="7200" dirty="0" smtClean="0">
                <a:latin typeface="+mn-lt"/>
              </a:rPr>
              <a:t>Comments?</a:t>
            </a:r>
            <a:endParaRPr lang="en-US" sz="7200" dirty="0">
              <a:latin typeface="+mn-lt"/>
            </a:endParaRPr>
          </a:p>
        </p:txBody>
      </p:sp>
    </p:spTree>
    <p:extLst>
      <p:ext uri="{BB962C8B-B14F-4D97-AF65-F5344CB8AC3E}">
        <p14:creationId xmlns:p14="http://schemas.microsoft.com/office/powerpoint/2010/main" val="58514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81000"/>
            <a:ext cx="8610601" cy="5601533"/>
          </a:xfrm>
          <a:prstGeom prst="rect">
            <a:avLst/>
          </a:prstGeom>
          <a:noFill/>
        </p:spPr>
        <p:txBody>
          <a:bodyPr wrap="square" rtlCol="0">
            <a:spAutoFit/>
          </a:bodyPr>
          <a:lstStyle/>
          <a:p>
            <a:endParaRPr lang="en-US" sz="3200" dirty="0" smtClean="0"/>
          </a:p>
          <a:p>
            <a:r>
              <a:rPr lang="en-US" sz="3200" dirty="0" smtClean="0"/>
              <a:t>Topics</a:t>
            </a:r>
          </a:p>
          <a:p>
            <a:pPr marL="457200" indent="-457200">
              <a:buFont typeface="Arial" panose="020B0604020202020204" pitchFamily="34" charset="0"/>
              <a:buChar char="•"/>
            </a:pPr>
            <a:r>
              <a:rPr lang="en-US" sz="2600" i="1" dirty="0" smtClean="0"/>
              <a:t>Increasing the NAIP horizontal accuracy requirement</a:t>
            </a:r>
          </a:p>
          <a:p>
            <a:pPr marL="457200" indent="-457200">
              <a:buFont typeface="Arial" panose="020B0604020202020204" pitchFamily="34" charset="0"/>
              <a:buChar char="•"/>
            </a:pPr>
            <a:r>
              <a:rPr lang="en-US" sz="2600" i="1" dirty="0" smtClean="0"/>
              <a:t>NAIP GCP Status Map</a:t>
            </a:r>
          </a:p>
          <a:p>
            <a:pPr marL="457200" indent="-457200">
              <a:buFont typeface="Arial" panose="020B0604020202020204" pitchFamily="34" charset="0"/>
              <a:buChar char="•"/>
            </a:pPr>
            <a:r>
              <a:rPr lang="en-US" sz="2600" i="1" dirty="0" smtClean="0"/>
              <a:t>GCP collection by FSA personnel</a:t>
            </a:r>
          </a:p>
          <a:p>
            <a:pPr marL="457200" indent="-457200">
              <a:buFont typeface="Arial" panose="020B0604020202020204" pitchFamily="34" charset="0"/>
              <a:buChar char="•"/>
            </a:pPr>
            <a:endParaRPr lang="en-US" sz="2800" i="1" dirty="0"/>
          </a:p>
          <a:p>
            <a:r>
              <a:rPr lang="en-US" sz="3200" dirty="0" smtClean="0"/>
              <a:t>Acronyms</a:t>
            </a:r>
            <a:endParaRPr lang="en-US" sz="3200" i="1" dirty="0" smtClean="0"/>
          </a:p>
          <a:p>
            <a:pPr marL="457200" indent="-457200">
              <a:buFont typeface="Arial" panose="020B0604020202020204" pitchFamily="34" charset="0"/>
              <a:buChar char="•"/>
            </a:pPr>
            <a:r>
              <a:rPr lang="en-US" sz="2600" i="1" dirty="0" smtClean="0"/>
              <a:t>APFO   Aerial Photography Field Office</a:t>
            </a:r>
          </a:p>
          <a:p>
            <a:pPr marL="457200" indent="-457200">
              <a:buFont typeface="Arial" panose="020B0604020202020204" pitchFamily="34" charset="0"/>
              <a:buChar char="•"/>
            </a:pPr>
            <a:r>
              <a:rPr lang="en-US" sz="2600" i="1" dirty="0" smtClean="0"/>
              <a:t>CLU   Common Land Unit</a:t>
            </a:r>
            <a:endParaRPr lang="en-US" sz="2600" i="1" dirty="0"/>
          </a:p>
          <a:p>
            <a:pPr marL="457200" indent="-457200">
              <a:buFont typeface="Arial" panose="020B0604020202020204" pitchFamily="34" charset="0"/>
              <a:buChar char="•"/>
            </a:pPr>
            <a:r>
              <a:rPr lang="en-US" sz="2600" i="1" dirty="0" smtClean="0"/>
              <a:t>FSA   Farm Service Agency</a:t>
            </a:r>
            <a:endParaRPr lang="en-US" sz="2600" i="1" dirty="0"/>
          </a:p>
          <a:p>
            <a:pPr marL="457200" indent="-457200">
              <a:buFont typeface="Arial" panose="020B0604020202020204" pitchFamily="34" charset="0"/>
              <a:buChar char="•"/>
            </a:pPr>
            <a:r>
              <a:rPr lang="en-US" sz="2600" i="1" dirty="0" smtClean="0"/>
              <a:t>GCP   Ground Control Point</a:t>
            </a:r>
          </a:p>
          <a:p>
            <a:pPr marL="457200" indent="-457200">
              <a:buFont typeface="Arial" panose="020B0604020202020204" pitchFamily="34" charset="0"/>
              <a:buChar char="•"/>
            </a:pPr>
            <a:r>
              <a:rPr lang="en-US" sz="2600" i="1" dirty="0" smtClean="0"/>
              <a:t>MDOQ   Mosaicked Digital Ortho Quadrangle</a:t>
            </a:r>
          </a:p>
          <a:p>
            <a:pPr marL="457200" indent="-457200">
              <a:buFont typeface="Arial" panose="020B0604020202020204" pitchFamily="34" charset="0"/>
              <a:buChar char="•"/>
            </a:pPr>
            <a:r>
              <a:rPr lang="en-US" sz="2600" i="1" dirty="0" smtClean="0"/>
              <a:t>NAIP   National Agriculture Imagery Program</a:t>
            </a:r>
          </a:p>
        </p:txBody>
      </p:sp>
    </p:spTree>
    <p:extLst>
      <p:ext uri="{BB962C8B-B14F-4D97-AF65-F5344CB8AC3E}">
        <p14:creationId xmlns:p14="http://schemas.microsoft.com/office/powerpoint/2010/main" val="581222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81000"/>
            <a:ext cx="8610601" cy="6155531"/>
          </a:xfrm>
          <a:prstGeom prst="rect">
            <a:avLst/>
          </a:prstGeom>
          <a:noFill/>
        </p:spPr>
        <p:txBody>
          <a:bodyPr wrap="square" rtlCol="0">
            <a:spAutoFit/>
          </a:bodyPr>
          <a:lstStyle/>
          <a:p>
            <a:r>
              <a:rPr lang="en-US" sz="4000" dirty="0" smtClean="0"/>
              <a:t>NAIP Horizontal Accuracy</a:t>
            </a:r>
          </a:p>
          <a:p>
            <a:endParaRPr lang="en-US" dirty="0"/>
          </a:p>
          <a:p>
            <a:endParaRPr lang="en-US" sz="2400" dirty="0" smtClean="0"/>
          </a:p>
          <a:p>
            <a:r>
              <a:rPr lang="en-US" sz="2600" i="1" dirty="0" smtClean="0"/>
              <a:t>FSA uses photo-identifiable ground control points to inspect the horizontal accuracy of NAIP and other imagery programs.  Prior to 2006 NAIP accuracy was determined with “relative control” by comparing new imagery to mosaicked USGS DOQQs (MDOQs).</a:t>
            </a:r>
          </a:p>
          <a:p>
            <a:endParaRPr lang="en-US" sz="2000" i="1" dirty="0"/>
          </a:p>
          <a:p>
            <a:r>
              <a:rPr lang="en-US" sz="2600" i="1" dirty="0" smtClean="0"/>
              <a:t>For 10 years FSA has coordinated at </a:t>
            </a:r>
            <a:r>
              <a:rPr lang="en-US" sz="2600" i="1" dirty="0"/>
              <a:t>the national, state, </a:t>
            </a:r>
            <a:r>
              <a:rPr lang="en-US" sz="2600" i="1" dirty="0" smtClean="0"/>
              <a:t>and </a:t>
            </a:r>
            <a:r>
              <a:rPr lang="en-US" sz="2600" i="1" dirty="0"/>
              <a:t>local level as well as individual research </a:t>
            </a:r>
            <a:r>
              <a:rPr lang="en-US" sz="2600" i="1" dirty="0" smtClean="0"/>
              <a:t>to gather available GCPs for image inspection.  A small number of GCPs were also purchased.  Non-survey grade GCPs are also being acquired by FSA personnel.  The data accuracy is suitable for checkpoints and not engineering or survey level work.  </a:t>
            </a:r>
          </a:p>
        </p:txBody>
      </p:sp>
    </p:spTree>
    <p:extLst>
      <p:ext uri="{BB962C8B-B14F-4D97-AF65-F5344CB8AC3E}">
        <p14:creationId xmlns:p14="http://schemas.microsoft.com/office/powerpoint/2010/main" val="504326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28600" y="457200"/>
            <a:ext cx="8229600" cy="6096000"/>
          </a:xfrm>
          <a:prstGeom prst="rect">
            <a:avLst/>
          </a:prstGeom>
        </p:spPr>
        <p:txBody>
          <a:bodyPr>
            <a:normAutofit fontScale="92500" lnSpcReduction="10000"/>
          </a:bodyPr>
          <a:lstStyle/>
          <a:p>
            <a:pPr marL="0" lvl="0" indent="0">
              <a:buNone/>
            </a:pPr>
            <a:r>
              <a:rPr lang="en-US" sz="4000" i="0" dirty="0" smtClean="0">
                <a:solidFill>
                  <a:srgbClr val="FFFFFF"/>
                </a:solidFill>
              </a:rPr>
              <a:t>Brief History of NAIP GCP Usage </a:t>
            </a:r>
            <a:endParaRPr lang="en-US" sz="4000" i="0" dirty="0">
              <a:solidFill>
                <a:srgbClr val="FFFFFF"/>
              </a:solidFill>
            </a:endParaRPr>
          </a:p>
          <a:p>
            <a:endParaRPr lang="en-US" dirty="0" smtClean="0"/>
          </a:p>
          <a:p>
            <a:r>
              <a:rPr lang="en-US" sz="2800" dirty="0" smtClean="0"/>
              <a:t>2002 – 2008 full or partial use of relative control</a:t>
            </a:r>
          </a:p>
          <a:p>
            <a:r>
              <a:rPr lang="en-US" sz="2800" dirty="0" smtClean="0"/>
              <a:t>2006   1 state, Utah   (pilot project)</a:t>
            </a:r>
          </a:p>
          <a:p>
            <a:pPr lvl="1"/>
            <a:r>
              <a:rPr lang="en-US" sz="2800" dirty="0" smtClean="0"/>
              <a:t>GCPs provided to vendor for production</a:t>
            </a:r>
          </a:p>
          <a:p>
            <a:r>
              <a:rPr lang="en-US" sz="2800" dirty="0" smtClean="0"/>
              <a:t>2007   1 state, Arizona   (pilot project)</a:t>
            </a:r>
          </a:p>
          <a:p>
            <a:pPr lvl="1"/>
            <a:r>
              <a:rPr lang="en-US" sz="2800" dirty="0" smtClean="0"/>
              <a:t>GCPs provided to vendor for production</a:t>
            </a:r>
          </a:p>
          <a:p>
            <a:r>
              <a:rPr lang="en-US" sz="2800" dirty="0" smtClean="0"/>
              <a:t>2008   Half &amp; Half   Half of states used GCPs and half used the relative control method</a:t>
            </a:r>
          </a:p>
          <a:p>
            <a:pPr lvl="1"/>
            <a:r>
              <a:rPr lang="en-US" sz="2800" dirty="0" smtClean="0"/>
              <a:t>GCPs   IN, MN, NH, NC, TX, VT, VA</a:t>
            </a:r>
          </a:p>
          <a:p>
            <a:pPr lvl="1"/>
            <a:r>
              <a:rPr lang="en-US" sz="2800" dirty="0" smtClean="0"/>
              <a:t>Vendors not provided GCPs for production since no longer a pilot project</a:t>
            </a:r>
          </a:p>
          <a:p>
            <a:r>
              <a:rPr lang="en-US" sz="2800" dirty="0" smtClean="0"/>
              <a:t>2009 to present – All states flown for NAIP have used absolute control for inspection</a:t>
            </a:r>
            <a:endParaRPr lang="en-US" sz="2800" dirty="0"/>
          </a:p>
        </p:txBody>
      </p:sp>
    </p:spTree>
    <p:extLst>
      <p:ext uri="{BB962C8B-B14F-4D97-AF65-F5344CB8AC3E}">
        <p14:creationId xmlns:p14="http://schemas.microsoft.com/office/powerpoint/2010/main" val="39080655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81000"/>
            <a:ext cx="8610600" cy="6063198"/>
          </a:xfrm>
          <a:prstGeom prst="rect">
            <a:avLst/>
          </a:prstGeom>
        </p:spPr>
        <p:txBody>
          <a:bodyPr wrap="square">
            <a:spAutoFit/>
          </a:bodyPr>
          <a:lstStyle/>
          <a:p>
            <a:r>
              <a:rPr lang="en-US" sz="4000" dirty="0" smtClean="0"/>
              <a:t>NAIP Inspection &amp; Requirements</a:t>
            </a:r>
            <a:endParaRPr lang="en-US" sz="4000" dirty="0"/>
          </a:p>
          <a:p>
            <a:endParaRPr lang="en-US" dirty="0" smtClean="0"/>
          </a:p>
          <a:p>
            <a:endParaRPr lang="en-US" dirty="0" smtClean="0"/>
          </a:p>
          <a:p>
            <a:pPr marL="274320" lvl="0" indent="-274320">
              <a:spcBef>
                <a:spcPct val="20000"/>
              </a:spcBef>
              <a:buFont typeface="Arial" pitchFamily="34" charset="0"/>
              <a:buChar char="•"/>
            </a:pPr>
            <a:r>
              <a:rPr lang="en-US" sz="2800" i="1" dirty="0" smtClean="0">
                <a:solidFill>
                  <a:srgbClr val="FFFFFF"/>
                </a:solidFill>
              </a:rPr>
              <a:t>The NAIP vendors and FSA both inspect the data to make sure it meets the task order requirements. </a:t>
            </a:r>
          </a:p>
          <a:p>
            <a:pPr marL="274320" lvl="0" indent="-274320">
              <a:spcBef>
                <a:spcPct val="20000"/>
              </a:spcBef>
              <a:buFont typeface="Arial" pitchFamily="34" charset="0"/>
              <a:buChar char="•"/>
            </a:pPr>
            <a:r>
              <a:rPr lang="en-US" sz="2800" i="1" dirty="0" smtClean="0">
                <a:solidFill>
                  <a:srgbClr val="FFFFFF"/>
                </a:solidFill>
              </a:rPr>
              <a:t>The inspection results have shown overall accuracy improvements year after year.</a:t>
            </a:r>
          </a:p>
          <a:p>
            <a:pPr marL="274320" lvl="0" indent="-274320">
              <a:spcBef>
                <a:spcPct val="20000"/>
              </a:spcBef>
              <a:buFont typeface="Arial" pitchFamily="34" charset="0"/>
              <a:buChar char="•"/>
            </a:pPr>
            <a:r>
              <a:rPr lang="en-US" sz="2800" i="1" dirty="0" smtClean="0">
                <a:solidFill>
                  <a:srgbClr val="FFFFFF"/>
                </a:solidFill>
              </a:rPr>
              <a:t>For the past four years the horizontal accuracy has been approximately 2-meters (requirement of 6-meters).</a:t>
            </a:r>
          </a:p>
          <a:p>
            <a:pPr marL="274320" lvl="0" indent="-274320">
              <a:spcBef>
                <a:spcPct val="20000"/>
              </a:spcBef>
              <a:buFont typeface="Arial" pitchFamily="34" charset="0"/>
              <a:buChar char="•"/>
            </a:pPr>
            <a:r>
              <a:rPr lang="en-US" sz="2800" i="1" dirty="0" smtClean="0">
                <a:solidFill>
                  <a:srgbClr val="FFFFFF"/>
                </a:solidFill>
              </a:rPr>
              <a:t>FSA inspection results: </a:t>
            </a:r>
          </a:p>
          <a:p>
            <a:pPr marL="731520" lvl="1" indent="-274320">
              <a:spcBef>
                <a:spcPct val="20000"/>
              </a:spcBef>
              <a:buFont typeface="Arial" pitchFamily="34" charset="0"/>
              <a:buChar char="•"/>
            </a:pPr>
            <a:r>
              <a:rPr lang="en-US" sz="2600" i="1" dirty="0" smtClean="0">
                <a:solidFill>
                  <a:srgbClr val="FFFFFF"/>
                </a:solidFill>
              </a:rPr>
              <a:t>2008 – 2015:  Average 2.8 meters </a:t>
            </a:r>
            <a:r>
              <a:rPr lang="en-US" sz="2400" i="1" dirty="0" smtClean="0">
                <a:solidFill>
                  <a:srgbClr val="FFFFFF"/>
                </a:solidFill>
              </a:rPr>
              <a:t>(image to GCP difference)</a:t>
            </a:r>
          </a:p>
          <a:p>
            <a:pPr marL="731520" lvl="1" indent="-274320">
              <a:spcBef>
                <a:spcPct val="20000"/>
              </a:spcBef>
              <a:buFont typeface="Arial" pitchFamily="34" charset="0"/>
              <a:buChar char="•"/>
            </a:pPr>
            <a:r>
              <a:rPr lang="en-US" sz="2600" i="1" dirty="0" smtClean="0">
                <a:solidFill>
                  <a:srgbClr val="FFFFFF"/>
                </a:solidFill>
              </a:rPr>
              <a:t>2015:  18,214 image locations reviewed with GCPs</a:t>
            </a:r>
          </a:p>
          <a:p>
            <a:pPr marL="731520" lvl="1" indent="-274320">
              <a:spcBef>
                <a:spcPct val="20000"/>
              </a:spcBef>
              <a:buFont typeface="Arial" pitchFamily="34" charset="0"/>
              <a:buChar char="•"/>
            </a:pPr>
            <a:r>
              <a:rPr lang="en-US" sz="2600" i="1" dirty="0" smtClean="0">
                <a:solidFill>
                  <a:srgbClr val="FFFFFF"/>
                </a:solidFill>
              </a:rPr>
              <a:t>2015:  Of 27 total states, only 3 above 2-m &amp; 1 above 3-m</a:t>
            </a:r>
          </a:p>
        </p:txBody>
      </p:sp>
    </p:spTree>
    <p:extLst>
      <p:ext uri="{BB962C8B-B14F-4D97-AF65-F5344CB8AC3E}">
        <p14:creationId xmlns:p14="http://schemas.microsoft.com/office/powerpoint/2010/main" val="3702268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81000"/>
            <a:ext cx="8610600" cy="6377130"/>
          </a:xfrm>
          <a:prstGeom prst="rect">
            <a:avLst/>
          </a:prstGeom>
        </p:spPr>
        <p:txBody>
          <a:bodyPr wrap="square">
            <a:spAutoFit/>
          </a:bodyPr>
          <a:lstStyle/>
          <a:p>
            <a:r>
              <a:rPr lang="en-US" sz="4000" dirty="0" smtClean="0"/>
              <a:t>NAIP Inspection &amp; Requirements</a:t>
            </a:r>
            <a:endParaRPr lang="en-US" sz="4000" dirty="0"/>
          </a:p>
          <a:p>
            <a:endParaRPr lang="en-US" dirty="0" smtClean="0"/>
          </a:p>
          <a:p>
            <a:endParaRPr lang="en-US" dirty="0" smtClean="0"/>
          </a:p>
          <a:p>
            <a:pPr marL="274320" lvl="0" indent="-274320">
              <a:spcBef>
                <a:spcPct val="20000"/>
              </a:spcBef>
              <a:buFont typeface="Arial" pitchFamily="34" charset="0"/>
              <a:buChar char="•"/>
            </a:pPr>
            <a:r>
              <a:rPr lang="en-US" sz="2800" i="1" dirty="0">
                <a:solidFill>
                  <a:srgbClr val="FFFFFF"/>
                </a:solidFill>
              </a:rPr>
              <a:t>After consulting with the NAIP funding partners and vendors, FSA changed the requirement to 4-m for 2016. </a:t>
            </a:r>
          </a:p>
          <a:p>
            <a:pPr marL="274320" lvl="0" indent="-274320">
              <a:spcBef>
                <a:spcPct val="20000"/>
              </a:spcBef>
              <a:buFont typeface="Arial" pitchFamily="34" charset="0"/>
              <a:buChar char="•"/>
            </a:pPr>
            <a:r>
              <a:rPr lang="en-US" sz="2800" i="1" dirty="0">
                <a:solidFill>
                  <a:srgbClr val="FFFFFF"/>
                </a:solidFill>
              </a:rPr>
              <a:t>The specification is already being achieved, is not a new  burden on the vendors, does not increase the product cost, and ensures a more accurate product for all.  </a:t>
            </a:r>
            <a:endParaRPr lang="en-US" sz="2800" dirty="0">
              <a:solidFill>
                <a:srgbClr val="FFFFFF"/>
              </a:solidFill>
            </a:endParaRPr>
          </a:p>
          <a:p>
            <a:endParaRPr lang="en-US" dirty="0" smtClean="0"/>
          </a:p>
          <a:p>
            <a:r>
              <a:rPr lang="en-US" sz="2800" dirty="0" smtClean="0"/>
              <a:t>NAIP Task Order:</a:t>
            </a:r>
          </a:p>
          <a:p>
            <a:r>
              <a:rPr lang="en-US" sz="2600" dirty="0" smtClean="0"/>
              <a:t>“(</a:t>
            </a:r>
            <a:r>
              <a:rPr lang="en-US" sz="2600" dirty="0"/>
              <a:t>b) Horizontal Accuracy. Unless otherwise specified in the individual task order, all </a:t>
            </a:r>
            <a:r>
              <a:rPr lang="en-US" sz="2600" dirty="0" smtClean="0"/>
              <a:t>well-defined </a:t>
            </a:r>
            <a:r>
              <a:rPr lang="en-US" sz="2600" dirty="0"/>
              <a:t>points tested on DOQQ </a:t>
            </a:r>
            <a:r>
              <a:rPr lang="en-US" sz="2600" dirty="0" smtClean="0"/>
              <a:t>tiles </a:t>
            </a:r>
            <a:r>
              <a:rPr lang="en-US" sz="2600" dirty="0"/>
              <a:t>shall fall within </a:t>
            </a:r>
            <a:r>
              <a:rPr lang="en-US" sz="2600" b="1" dirty="0"/>
              <a:t>4.0 meters </a:t>
            </a:r>
            <a:r>
              <a:rPr lang="en-US" sz="2600" dirty="0"/>
              <a:t>of true ground at </a:t>
            </a:r>
            <a:r>
              <a:rPr lang="en-US" sz="2600" dirty="0" smtClean="0"/>
              <a:t>a 95</a:t>
            </a:r>
            <a:r>
              <a:rPr lang="en-US" sz="2600" dirty="0"/>
              <a:t>% confidence level (see FGDC-STD-007.3-1998, page 3-10</a:t>
            </a:r>
            <a:r>
              <a:rPr lang="en-US" sz="2600" dirty="0" smtClean="0"/>
              <a:t>).” </a:t>
            </a:r>
          </a:p>
          <a:p>
            <a:pPr marL="274320" lvl="0" indent="-274320">
              <a:spcBef>
                <a:spcPct val="20000"/>
              </a:spcBef>
              <a:buFont typeface="Arial" pitchFamily="34" charset="0"/>
              <a:buChar char="•"/>
            </a:pPr>
            <a:endParaRPr lang="en-US" sz="2600" dirty="0" smtClean="0"/>
          </a:p>
        </p:txBody>
      </p:sp>
    </p:spTree>
    <p:extLst>
      <p:ext uri="{BB962C8B-B14F-4D97-AF65-F5344CB8AC3E}">
        <p14:creationId xmlns:p14="http://schemas.microsoft.com/office/powerpoint/2010/main" val="2816642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5" name="Rectangle 3"/>
          <p:cNvSpPr>
            <a:spLocks noGrp="1" noChangeArrowheads="1"/>
          </p:cNvSpPr>
          <p:nvPr>
            <p:ph idx="4294967295"/>
          </p:nvPr>
        </p:nvSpPr>
        <p:spPr>
          <a:xfrm>
            <a:off x="228600" y="381000"/>
            <a:ext cx="8534400" cy="685800"/>
          </a:xfrm>
          <a:prstGeom prst="rect">
            <a:avLst/>
          </a:prstGeom>
        </p:spPr>
        <p:txBody>
          <a:bodyPr>
            <a:noAutofit/>
          </a:bodyPr>
          <a:lstStyle/>
          <a:p>
            <a:pPr marL="0" lvl="0" indent="0">
              <a:buNone/>
            </a:pPr>
            <a:r>
              <a:rPr lang="en-US" sz="4000" i="0" dirty="0" smtClean="0">
                <a:solidFill>
                  <a:srgbClr val="FFFFFF"/>
                </a:solidFill>
              </a:rPr>
              <a:t>NAIP GCP Acquisition 2008 - 2011</a:t>
            </a:r>
            <a:endParaRPr lang="en-US" sz="4000" i="0" dirty="0">
              <a:solidFill>
                <a:srgbClr val="FFFFFF"/>
              </a:solidFill>
            </a:endParaRPr>
          </a:p>
        </p:txBody>
      </p:sp>
      <p:pic>
        <p:nvPicPr>
          <p:cNvPr id="6" name="control_dates.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cstate="print"/>
          <a:srcRect r="1020"/>
          <a:stretch>
            <a:fillRect/>
          </a:stretch>
        </p:blipFill>
        <p:spPr>
          <a:xfrm>
            <a:off x="800100" y="1057922"/>
            <a:ext cx="7391400" cy="5600700"/>
          </a:xfrm>
          <a:prstGeom prst="rect">
            <a:avLst/>
          </a:prstGeom>
          <a:ln>
            <a:solidFill>
              <a:schemeClr val="bg1"/>
            </a:solidFill>
          </a:ln>
        </p:spPr>
      </p:pic>
    </p:spTree>
    <p:extLst>
      <p:ext uri="{BB962C8B-B14F-4D97-AF65-F5344CB8AC3E}">
        <p14:creationId xmlns:p14="http://schemas.microsoft.com/office/powerpoint/2010/main" val="215059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27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showWhenStopped="0">
                <p:cTn id="12"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5" name="Rectangle 3"/>
          <p:cNvSpPr>
            <a:spLocks noGrp="1" noChangeArrowheads="1"/>
          </p:cNvSpPr>
          <p:nvPr>
            <p:ph idx="4294967295"/>
          </p:nvPr>
        </p:nvSpPr>
        <p:spPr>
          <a:xfrm>
            <a:off x="228600" y="381000"/>
            <a:ext cx="8534400" cy="685800"/>
          </a:xfrm>
          <a:prstGeom prst="rect">
            <a:avLst/>
          </a:prstGeom>
        </p:spPr>
        <p:txBody>
          <a:bodyPr>
            <a:noAutofit/>
          </a:bodyPr>
          <a:lstStyle/>
          <a:p>
            <a:pPr marL="0" lvl="0" indent="0">
              <a:buNone/>
            </a:pPr>
            <a:r>
              <a:rPr lang="en-US" sz="4000" i="0" dirty="0" smtClean="0">
                <a:solidFill>
                  <a:srgbClr val="FFFFFF"/>
                </a:solidFill>
              </a:rPr>
              <a:t>NAIP GCP Coverage</a:t>
            </a:r>
            <a:endParaRPr lang="en-US" sz="4000" i="0" dirty="0">
              <a:solidFill>
                <a:srgbClr val="FFFFFF"/>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143000"/>
            <a:ext cx="7180469" cy="5548544"/>
          </a:xfrm>
          <a:prstGeom prst="rect">
            <a:avLst/>
          </a:prstGeom>
          <a:ln>
            <a:solidFill>
              <a:schemeClr val="bg1"/>
            </a:solidFill>
          </a:ln>
        </p:spPr>
      </p:pic>
      <p:sp>
        <p:nvSpPr>
          <p:cNvPr id="4" name="Rectangle 3"/>
          <p:cNvSpPr/>
          <p:nvPr/>
        </p:nvSpPr>
        <p:spPr>
          <a:xfrm>
            <a:off x="4724400" y="554623"/>
            <a:ext cx="3980155" cy="338554"/>
          </a:xfrm>
          <a:prstGeom prst="rect">
            <a:avLst/>
          </a:prstGeom>
        </p:spPr>
        <p:txBody>
          <a:bodyPr vert="horz" wrap="square">
            <a:spAutoFit/>
          </a:bodyPr>
          <a:lstStyle/>
          <a:p>
            <a:r>
              <a:rPr lang="en-US" sz="1600" i="1" dirty="0" smtClean="0">
                <a:solidFill>
                  <a:srgbClr val="FFFFFF"/>
                </a:solidFill>
              </a:rPr>
              <a:t>*Note areas of abundant and scarce coverage   </a:t>
            </a:r>
            <a:endParaRPr lang="en-US" sz="1600" dirty="0"/>
          </a:p>
        </p:txBody>
      </p:sp>
      <p:sp>
        <p:nvSpPr>
          <p:cNvPr id="2" name="Rectangle 1"/>
          <p:cNvSpPr/>
          <p:nvPr/>
        </p:nvSpPr>
        <p:spPr>
          <a:xfrm>
            <a:off x="6781800" y="4038600"/>
            <a:ext cx="2074416" cy="2145203"/>
          </a:xfrm>
          <a:prstGeom prst="rect">
            <a:avLst/>
          </a:prstGeom>
          <a:solidFill>
            <a:schemeClr val="tx1"/>
          </a:solidFill>
          <a:ln>
            <a:solidFill>
              <a:schemeClr val="bg1"/>
            </a:solidFill>
          </a:ln>
        </p:spPr>
        <p:txBody>
          <a:bodyPr wrap="square">
            <a:spAutoFit/>
          </a:bodyPr>
          <a:lstStyle/>
          <a:p>
            <a:pPr>
              <a:spcBef>
                <a:spcPct val="20000"/>
              </a:spcBef>
            </a:pPr>
            <a:r>
              <a:rPr lang="en-US" sz="2300" dirty="0">
                <a:solidFill>
                  <a:prstClr val="black"/>
                </a:solidFill>
                <a:latin typeface="Calibri"/>
              </a:rPr>
              <a:t>2008 – 7,302 </a:t>
            </a:r>
          </a:p>
          <a:p>
            <a:pPr>
              <a:spcBef>
                <a:spcPct val="20000"/>
              </a:spcBef>
            </a:pPr>
            <a:r>
              <a:rPr lang="en-US" sz="2300" dirty="0">
                <a:solidFill>
                  <a:prstClr val="black"/>
                </a:solidFill>
                <a:latin typeface="Calibri"/>
              </a:rPr>
              <a:t>2009 – 31,055</a:t>
            </a:r>
          </a:p>
          <a:p>
            <a:pPr>
              <a:spcBef>
                <a:spcPct val="20000"/>
              </a:spcBef>
            </a:pPr>
            <a:r>
              <a:rPr lang="en-US" sz="2300" dirty="0">
                <a:solidFill>
                  <a:prstClr val="black"/>
                </a:solidFill>
                <a:latin typeface="Calibri"/>
              </a:rPr>
              <a:t>2010 – 37,902</a:t>
            </a:r>
          </a:p>
          <a:p>
            <a:pPr>
              <a:spcBef>
                <a:spcPct val="20000"/>
              </a:spcBef>
            </a:pPr>
            <a:r>
              <a:rPr lang="en-US" sz="2300" dirty="0">
                <a:solidFill>
                  <a:prstClr val="black"/>
                </a:solidFill>
                <a:latin typeface="Calibri"/>
              </a:rPr>
              <a:t>2011 – </a:t>
            </a:r>
            <a:r>
              <a:rPr lang="en-US" sz="2300" dirty="0" smtClean="0">
                <a:solidFill>
                  <a:prstClr val="black"/>
                </a:solidFill>
                <a:latin typeface="Calibri"/>
              </a:rPr>
              <a:t>38,618</a:t>
            </a:r>
          </a:p>
          <a:p>
            <a:pPr>
              <a:spcBef>
                <a:spcPct val="20000"/>
              </a:spcBef>
            </a:pPr>
            <a:r>
              <a:rPr lang="en-US" sz="2300" dirty="0" smtClean="0">
                <a:solidFill>
                  <a:prstClr val="black"/>
                </a:solidFill>
                <a:latin typeface="Calibri"/>
              </a:rPr>
              <a:t>2012 - </a:t>
            </a:r>
            <a:r>
              <a:rPr lang="en-US" sz="2400" dirty="0">
                <a:solidFill>
                  <a:schemeClr val="bg1"/>
                </a:solidFill>
              </a:rPr>
              <a:t>±</a:t>
            </a:r>
            <a:r>
              <a:rPr lang="en-US" sz="2300" dirty="0" smtClean="0">
                <a:solidFill>
                  <a:schemeClr val="bg1"/>
                </a:solidFill>
                <a:latin typeface="Calibri"/>
              </a:rPr>
              <a:t> </a:t>
            </a:r>
            <a:r>
              <a:rPr lang="en-US" sz="2300" dirty="0" smtClean="0">
                <a:solidFill>
                  <a:prstClr val="black"/>
                </a:solidFill>
                <a:latin typeface="Calibri"/>
              </a:rPr>
              <a:t>41,000</a:t>
            </a:r>
            <a:endParaRPr lang="en-US" sz="2300" dirty="0">
              <a:solidFill>
                <a:prstClr val="black"/>
              </a:solidFill>
              <a:latin typeface="Calibri"/>
            </a:endParaRPr>
          </a:p>
        </p:txBody>
      </p:sp>
    </p:spTree>
    <p:extLst>
      <p:ext uri="{BB962C8B-B14F-4D97-AF65-F5344CB8AC3E}">
        <p14:creationId xmlns:p14="http://schemas.microsoft.com/office/powerpoint/2010/main" val="1980989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5" name="Rectangle 3"/>
          <p:cNvSpPr>
            <a:spLocks noGrp="1" noChangeArrowheads="1"/>
          </p:cNvSpPr>
          <p:nvPr>
            <p:ph idx="4294967295"/>
          </p:nvPr>
        </p:nvSpPr>
        <p:spPr>
          <a:xfrm>
            <a:off x="228600" y="381000"/>
            <a:ext cx="8686800" cy="6324600"/>
          </a:xfrm>
          <a:prstGeom prst="rect">
            <a:avLst/>
          </a:prstGeom>
        </p:spPr>
        <p:txBody>
          <a:bodyPr>
            <a:noAutofit/>
          </a:bodyPr>
          <a:lstStyle/>
          <a:p>
            <a:pPr marL="0" lvl="0" indent="0">
              <a:buNone/>
            </a:pPr>
            <a:r>
              <a:rPr lang="en-US" sz="4000" i="0" dirty="0" smtClean="0">
                <a:solidFill>
                  <a:srgbClr val="FFFFFF"/>
                </a:solidFill>
              </a:rPr>
              <a:t>FSA State Office GCP Collections</a:t>
            </a:r>
            <a:endParaRPr lang="en-US" sz="4000" i="0" dirty="0">
              <a:solidFill>
                <a:srgbClr val="FFFFFF"/>
              </a:solidFill>
            </a:endParaRPr>
          </a:p>
          <a:p>
            <a:endParaRPr lang="en-US" sz="2800" dirty="0" smtClean="0"/>
          </a:p>
          <a:p>
            <a:r>
              <a:rPr lang="en-US" sz="2800" dirty="0" smtClean="0"/>
              <a:t>After coordinating </a:t>
            </a:r>
            <a:r>
              <a:rPr lang="en-US" sz="2800" dirty="0"/>
              <a:t>with </a:t>
            </a:r>
            <a:r>
              <a:rPr lang="en-US" sz="2800" dirty="0" smtClean="0"/>
              <a:t>100s </a:t>
            </a:r>
            <a:r>
              <a:rPr lang="en-US" sz="2800" dirty="0"/>
              <a:t>of agencies and </a:t>
            </a:r>
            <a:r>
              <a:rPr lang="en-US" sz="2800" dirty="0" smtClean="0"/>
              <a:t>receiving 40000+ GCPs, some areas still lack coverage.</a:t>
            </a:r>
          </a:p>
          <a:p>
            <a:r>
              <a:rPr lang="en-US" sz="2800" dirty="0" smtClean="0"/>
              <a:t>In 2012 various options, including GPS were investigated for obtaining GCPs, in the areas lacking coverage.</a:t>
            </a:r>
          </a:p>
          <a:p>
            <a:r>
              <a:rPr lang="en-US" sz="2800" dirty="0" smtClean="0"/>
              <a:t>GPS equipment being used at that time in the FSA state and county offices was not suitable for GCP collections.</a:t>
            </a:r>
          </a:p>
          <a:p>
            <a:r>
              <a:rPr lang="en-US" sz="2800" dirty="0" smtClean="0"/>
              <a:t>After extensive research FSA purchased a few GPS units &amp; software for use by agency personnel to collect GCPs.  </a:t>
            </a:r>
          </a:p>
          <a:p>
            <a:r>
              <a:rPr lang="en-US" sz="2800" dirty="0" smtClean="0"/>
              <a:t>Currently three GPS units and software are being used.</a:t>
            </a:r>
          </a:p>
          <a:p>
            <a:pPr lvl="1"/>
            <a:r>
              <a:rPr lang="en-US" sz="2800" dirty="0" smtClean="0"/>
              <a:t>Geo XH &amp; 7, TerraSync &amp; Pathfinder Office  </a:t>
            </a:r>
            <a:endParaRPr lang="en-US" sz="2800" dirty="0"/>
          </a:p>
        </p:txBody>
      </p:sp>
    </p:spTree>
    <p:extLst>
      <p:ext uri="{BB962C8B-B14F-4D97-AF65-F5344CB8AC3E}">
        <p14:creationId xmlns:p14="http://schemas.microsoft.com/office/powerpoint/2010/main" val="2304943465"/>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Tradeshow</Template>
  <TotalTime>2014</TotalTime>
  <Words>840</Words>
  <Application>Microsoft Office PowerPoint</Application>
  <PresentationFormat>On-screen Show (4:3)</PresentationFormat>
  <Paragraphs>103</Paragraphs>
  <Slides>13</Slides>
  <Notes>6</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Arial Black</vt:lpstr>
      <vt:lpstr>Calibri</vt:lpstr>
      <vt:lpstr>Candara</vt:lpstr>
      <vt:lpstr>Times New Roman</vt:lpstr>
      <vt:lpstr>Tradeshow</vt:lpstr>
      <vt:lpstr>NAIP Accuracy and Ground Control Point Collections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USDA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Photo-identifiable ground control</dc:title>
  <dc:creator>david.davis</dc:creator>
  <cp:lastModifiedBy>Davis, David - FSA, Salt Lake City, UT</cp:lastModifiedBy>
  <cp:revision>169</cp:revision>
  <cp:lastPrinted>2016-07-15T15:39:05Z</cp:lastPrinted>
  <dcterms:created xsi:type="dcterms:W3CDTF">2014-07-09T20:17:50Z</dcterms:created>
  <dcterms:modified xsi:type="dcterms:W3CDTF">2016-07-26T16:58:23Z</dcterms:modified>
</cp:coreProperties>
</file>