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9" d="100"/>
          <a:sy n="109" d="100"/>
        </p:scale>
        <p:origin x="-84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2147025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/>
              <a:t>One nearby hub common to all session processing.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/>
              <a:t>One distant CORS (≳ 1000 km).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/>
              <a:t>7200 s, piecewise linear tropo correction.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/>
              <a:t>15° elevation cutoff.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NORMAL constraint weight.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Problematic marks were excluded at the team member’s discretion.</a:t>
            </a:r>
          </a:p>
        </p:txBody>
      </p:sp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Uncertainties are all 1 sigma population standard deviations.</a:t>
            </a:r>
          </a:p>
        </p:txBody>
      </p:sp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46" name="Shape 2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hape 3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84" name="Shape 3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Since going operational in 2014, 2400 people have received training; 9000 projects are currently in existence.</a:t>
            </a:r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We also think this will make NGS quality control and validation of submissions simpler and faster.</a:t>
            </a:r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We have 37 projects in hand at this moment: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28 primary projects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5 FAA airport surveys.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Several HtMod-like surveys.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Urban/rural, coastal/inland, … surveys.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2 surveys with occupations 1 - 2 hrs in duration.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5 “mimics” (CORS data windowed 2 hrs).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>
                <a:solidFill>
                  <a:schemeClr val="dk1"/>
                </a:solidFill>
              </a:rPr>
              <a:t>2 held for testing beta with more to come(?).</a:t>
            </a:r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Median number of marks in a survey was 7.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Median number of days in a survey was 4.</a:t>
            </a:r>
          </a:p>
        </p:txBody>
      </p:sp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/>
        </p:nvSpPr>
        <p:spPr>
          <a:xfrm>
            <a:off x="870900" y="1892325"/>
            <a:ext cx="7402200" cy="1091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OPUS Projects to the IDB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870900" y="2983950"/>
            <a:ext cx="7402200" cy="2608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Mark Schenewerk</a:t>
            </a:r>
          </a:p>
          <a:p>
            <a:pPr marL="0" marR="0" lvl="0" indent="-69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816-994-3067</a:t>
            </a:r>
          </a:p>
          <a:p>
            <a:pPr marL="0" marR="0" lvl="0" indent="-69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mark.schenewerk@noaa.gov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/>
        </p:nvSpPr>
        <p:spPr>
          <a:xfrm>
            <a:off x="226950" y="1007300"/>
            <a:ext cx="8662800" cy="5396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Every survey was processed by two team members.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 effort was made to duplicate the original processing.  Rather, all processing followed recommended OPUS-Projects guidelines (Mader, 2014).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Spreadsheets of the OPUS-Projects - published 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NAD 83 (2011) epoch 2010 coordinate differences were created.</a:t>
            </a:r>
          </a:p>
        </p:txBody>
      </p:sp>
      <p:grpSp>
        <p:nvGrpSpPr>
          <p:cNvPr id="209" name="Shape 209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10" name="Shape 210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2" name="Shape 2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10</a:t>
            </a:fld>
            <a:endParaRPr lang="en-US"/>
          </a:p>
        </p:txBody>
      </p:sp>
      <p:sp>
        <p:nvSpPr>
          <p:cNvPr id="213" name="Shape 213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214" name="Shape 214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SzPct val="30555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Next: process the surveys in OPUS-Projects.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/>
        </p:nvSpPr>
        <p:spPr>
          <a:xfrm>
            <a:off x="226950" y="852200"/>
            <a:ext cx="8662800" cy="152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the 324 passive marks in 28 surveys, the mean coordinate differences are: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  <a:buSzPct val="39285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2800">
                <a:solidFill>
                  <a:srgbClr val="F9CB9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ΔN: -0.1</a:t>
            </a:r>
            <a:r>
              <a:rPr lang="en-US" sz="2800" u="sng">
                <a:solidFill>
                  <a:srgbClr val="F9CB9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±0.7 cm</a:t>
            </a:r>
            <a:r>
              <a:rPr lang="en-US" sz="2800">
                <a:solidFill>
                  <a:srgbClr val="F9CB9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ΔE:  0.1</a:t>
            </a:r>
            <a:r>
              <a:rPr lang="en-US" sz="2800" u="sng">
                <a:solidFill>
                  <a:srgbClr val="F9CB9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±1.0 cm</a:t>
            </a:r>
            <a:r>
              <a:rPr lang="en-US" sz="2800">
                <a:solidFill>
                  <a:srgbClr val="F9CB9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ΔU: -0.2</a:t>
            </a:r>
            <a:r>
              <a:rPr lang="en-US" sz="2800" u="sng">
                <a:solidFill>
                  <a:srgbClr val="F9CB9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±2.3 cm</a:t>
            </a:r>
          </a:p>
        </p:txBody>
      </p:sp>
      <p:grpSp>
        <p:nvGrpSpPr>
          <p:cNvPr id="221" name="Shape 221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22" name="Shape 222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4" name="Shape 2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11</a:t>
            </a:fld>
            <a:endParaRPr lang="en-US"/>
          </a:p>
        </p:txBody>
      </p:sp>
      <p:sp>
        <p:nvSpPr>
          <p:cNvPr id="225" name="Shape 225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pic>
        <p:nvPicPr>
          <p:cNvPr id="227" name="Shape 227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428" y="2759242"/>
            <a:ext cx="5230665" cy="3216450"/>
          </a:xfrm>
          <a:prstGeom prst="rect">
            <a:avLst/>
          </a:prstGeom>
          <a:noFill/>
          <a:ln w="25400" cap="flat" cmpd="sng">
            <a:solidFill>
              <a:srgbClr val="0B5394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228" name="Shape 228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8875" y="2377923"/>
            <a:ext cx="3190893" cy="1962150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29" name="Shape 229" title="Chart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8876" y="4386877"/>
            <a:ext cx="3190900" cy="1962153"/>
          </a:xfrm>
          <a:prstGeom prst="rect">
            <a:avLst/>
          </a:prstGeom>
          <a:noFill/>
          <a:ln w="1905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30" name="Shape 230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SzPct val="30555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 - IDB results.</a:t>
            </a: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1" name="Shape 231"/>
          <p:cNvSpPr txBox="1"/>
          <p:nvPr/>
        </p:nvSpPr>
        <p:spPr>
          <a:xfrm>
            <a:off x="226950" y="852200"/>
            <a:ext cx="8662800" cy="152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the 324 passive marks in 28 surveys, the mean coordinate differences are: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  <a:buSzPct val="39285"/>
              <a:buNone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     ΔN: -0.1±0.7 cm     ΔE:  0.1±1.0 cm     ΔU: -0.2±2.3 cm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SzPct val="30555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 - IDB conclusions.</a:t>
            </a: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237" name="Shape 237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38" name="Shape 238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0" name="Shape 2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 lang="en-US"/>
          </a:p>
        </p:txBody>
      </p:sp>
      <p:sp>
        <p:nvSpPr>
          <p:cNvPr id="241" name="Shape 241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242" name="Shape 242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243" name="Shape 243"/>
          <p:cNvSpPr txBox="1"/>
          <p:nvPr/>
        </p:nvSpPr>
        <p:spPr>
          <a:xfrm>
            <a:off x="211950" y="1064300"/>
            <a:ext cx="8720100" cy="529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Making no effort to duplicate the original processing, we found: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mean coordinate differences are zero.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results are slightly skewed, but reasonably close to normal distributions.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These results meet the de facto ±2 cm horizontal and ±4 cm vertical CORS accuracies.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These results exceed the NGS-58 (Zilkoski et al., 1997) 5 cm vertical accuracy target.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/>
        </p:nvSpPr>
        <p:spPr>
          <a:xfrm>
            <a:off x="226950" y="1053962"/>
            <a:ext cx="8662800" cy="5349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 least 5 surveys have description (b-file) errors.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 least 2 surveys used out-of-date CORS information.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Questionable quality control decisions were made in both the original and OPUS-Projects processing.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OPUS-Projects struggled with integer fixing on very long baselines and with short occupations.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OPUS-Projects struggled with surveys in remote locations.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 least 6 surveys displayed biases relative to their published coordinates.</a:t>
            </a:r>
          </a:p>
        </p:txBody>
      </p:sp>
      <p:grpSp>
        <p:nvGrpSpPr>
          <p:cNvPr id="249" name="Shape 249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50" name="Shape 250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Shape 251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2" name="Shape 2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13</a:t>
            </a:fld>
            <a:endParaRPr lang="en-US"/>
          </a:p>
        </p:txBody>
      </p:sp>
      <p:sp>
        <p:nvSpPr>
          <p:cNvPr id="253" name="Shape 253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254" name="Shape 254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255" name="Shape 255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SzPct val="30555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Issues to address.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/>
        </p:nvSpPr>
        <p:spPr>
          <a:xfrm>
            <a:off x="226950" y="852200"/>
            <a:ext cx="4240200" cy="2843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Applying the passive + CORS constraints in OPUS-Projects or the CORS-only constraints to the original g-files reduced the biases.</a:t>
            </a:r>
          </a:p>
        </p:txBody>
      </p:sp>
      <p:grpSp>
        <p:nvGrpSpPr>
          <p:cNvPr id="261" name="Shape 261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62" name="Shape 262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Shape 263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4" name="Shape 2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14</a:t>
            </a:fld>
            <a:endParaRPr lang="en-US"/>
          </a:p>
        </p:txBody>
      </p:sp>
      <p:sp>
        <p:nvSpPr>
          <p:cNvPr id="265" name="Shape 265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266" name="Shape 266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pic>
        <p:nvPicPr>
          <p:cNvPr id="267" name="Shape 267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0749" y="4667250"/>
            <a:ext cx="4303800" cy="1590675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68" name="Shape 268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0749" y="1181100"/>
            <a:ext cx="4303800" cy="1590675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69" name="Shape 269" title="Chart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30749" y="2924175"/>
            <a:ext cx="4303800" cy="1590676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70" name="Shape 270" descr="faa2g2_2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2475" y="3695600"/>
            <a:ext cx="3505200" cy="742950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71" name="Shape 271" descr="faabrd_2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7225" y="4514850"/>
            <a:ext cx="3495675" cy="742950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72" name="Shape 272" descr="gps2870_2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8175" y="5334087"/>
            <a:ext cx="3533775" cy="771525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73" name="Shape 273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SzPct val="30555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quick aside about the OP - IDB biases.</a:t>
            </a: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/>
          <p:nvPr/>
        </p:nvSpPr>
        <p:spPr>
          <a:xfrm>
            <a:off x="226950" y="952875"/>
            <a:ext cx="8662800" cy="540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Technical issues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ADJUST for GPSCOM.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Update integer fixing.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Offer alternate session definitions.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Improve quality control.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Bluebooking.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“Finish” the b- and g-files.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Edit/upload a serfil.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Upload(/create?)/edit a description file.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Create a submission “package”.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Update documentation and training materials.</a:t>
            </a:r>
          </a:p>
        </p:txBody>
      </p:sp>
      <p:grpSp>
        <p:nvGrpSpPr>
          <p:cNvPr id="279" name="Shape 279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80" name="Shape 280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2" name="Shape 28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15</a:t>
            </a:fld>
            <a:endParaRPr lang="en-US"/>
          </a:p>
        </p:txBody>
      </p:sp>
      <p:sp>
        <p:nvSpPr>
          <p:cNvPr id="283" name="Shape 283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284" name="Shape 284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285" name="Shape 285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SzPct val="30555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Changes planned for the OPUS-Projects.</a:t>
            </a: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/>
          <p:nvPr/>
        </p:nvSpPr>
        <p:spPr>
          <a:xfrm>
            <a:off x="226950" y="852200"/>
            <a:ext cx="8917050" cy="2818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Now:	Finish the OP vs IDB report.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Sep:	Complete OPUS-Projects dev.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Oct:	OPUS-Projects dev release for NGS comment.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Oct:	PSC OK to go to beta.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Nov:	Catch our breath: work on documentation.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Jan:	OPUS-Projects beta </a:t>
            </a:r>
            <a:r>
              <a:rPr lang="en-US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released </a:t>
            </a:r>
            <a:r>
              <a:rPr lang="en-US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public comment.</a:t>
            </a:r>
          </a:p>
        </p:txBody>
      </p:sp>
      <p:grpSp>
        <p:nvGrpSpPr>
          <p:cNvPr id="291" name="Shape 291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292" name="Shape 292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Shape 293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4" name="Shape 29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16</a:t>
            </a:fld>
            <a:endParaRPr lang="en-US"/>
          </a:p>
        </p:txBody>
      </p:sp>
      <p:sp>
        <p:nvSpPr>
          <p:cNvPr id="295" name="Shape 295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296" name="Shape 296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297" name="Shape 297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SzPct val="30555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next?</a:t>
            </a: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298" name="Shape 298"/>
          <p:cNvGrpSpPr/>
          <p:nvPr/>
        </p:nvGrpSpPr>
        <p:grpSpPr>
          <a:xfrm>
            <a:off x="379143" y="3750517"/>
            <a:ext cx="8662596" cy="2699419"/>
            <a:chOff x="4669077" y="3750535"/>
            <a:chExt cx="4373060" cy="2699419"/>
          </a:xfrm>
        </p:grpSpPr>
        <p:grpSp>
          <p:nvGrpSpPr>
            <p:cNvPr id="299" name="Shape 299"/>
            <p:cNvGrpSpPr/>
            <p:nvPr/>
          </p:nvGrpSpPr>
          <p:grpSpPr>
            <a:xfrm>
              <a:off x="4669077" y="3750535"/>
              <a:ext cx="4373060" cy="2699419"/>
              <a:chOff x="357299" y="290799"/>
              <a:chExt cx="7395672" cy="4565228"/>
            </a:xfrm>
          </p:grpSpPr>
          <p:grpSp>
            <p:nvGrpSpPr>
              <p:cNvPr id="300" name="Shape 300"/>
              <p:cNvGrpSpPr/>
              <p:nvPr/>
            </p:nvGrpSpPr>
            <p:grpSpPr>
              <a:xfrm>
                <a:off x="357299" y="290799"/>
                <a:ext cx="7395672" cy="4565228"/>
                <a:chOff x="519400" y="2253096"/>
                <a:chExt cx="7650431" cy="2355031"/>
              </a:xfrm>
            </p:grpSpPr>
            <p:sp>
              <p:nvSpPr>
                <p:cNvPr id="301" name="Shape 301" descr="Airborne Survey AK13 Execution Fri 5/17/13 - Fri 8/2/13"/>
                <p:cNvSpPr txBox="1"/>
                <p:nvPr/>
              </p:nvSpPr>
              <p:spPr>
                <a:xfrm>
                  <a:off x="904028" y="2892917"/>
                  <a:ext cx="31494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OP 2 IDB Evaluation/Comparison</a:t>
                  </a:r>
                </a:p>
              </p:txBody>
            </p:sp>
            <p:sp>
              <p:nvSpPr>
                <p:cNvPr id="302" name="Shape 302" descr="Airborne Survey AK13 Execution Fri 5/17/13 - Fri 8/2/13"/>
                <p:cNvSpPr txBox="1"/>
                <p:nvPr/>
              </p:nvSpPr>
              <p:spPr>
                <a:xfrm>
                  <a:off x="904028" y="2692704"/>
                  <a:ext cx="22173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Load/Process Projects</a:t>
                  </a:r>
                </a:p>
              </p:txBody>
            </p:sp>
            <p:sp>
              <p:nvSpPr>
                <p:cNvPr id="303" name="Shape 303"/>
                <p:cNvSpPr/>
                <p:nvPr/>
              </p:nvSpPr>
              <p:spPr>
                <a:xfrm>
                  <a:off x="904339" y="2701539"/>
                  <a:ext cx="48451" cy="189948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4" name="Shape 304"/>
                <p:cNvSpPr/>
                <p:nvPr/>
              </p:nvSpPr>
              <p:spPr>
                <a:xfrm>
                  <a:off x="1291955" y="2701539"/>
                  <a:ext cx="40801" cy="189948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5" name="Shape 305"/>
                <p:cNvSpPr/>
                <p:nvPr/>
              </p:nvSpPr>
              <p:spPr>
                <a:xfrm>
                  <a:off x="1694871" y="2701539"/>
                  <a:ext cx="40801" cy="189948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6" name="Shape 306"/>
                <p:cNvSpPr/>
                <p:nvPr/>
              </p:nvSpPr>
              <p:spPr>
                <a:xfrm>
                  <a:off x="2085037" y="2701539"/>
                  <a:ext cx="40801" cy="189948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7" name="Shape 307"/>
                <p:cNvSpPr/>
                <p:nvPr/>
              </p:nvSpPr>
              <p:spPr>
                <a:xfrm>
                  <a:off x="2487954" y="2701539"/>
                  <a:ext cx="51002" cy="189948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0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8" name="Shape 308"/>
                <p:cNvSpPr/>
                <p:nvPr/>
              </p:nvSpPr>
              <p:spPr>
                <a:xfrm>
                  <a:off x="2890870" y="2701539"/>
                  <a:ext cx="71403" cy="189948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8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9" name="Shape 309"/>
                <p:cNvSpPr/>
                <p:nvPr/>
              </p:nvSpPr>
              <p:spPr>
                <a:xfrm>
                  <a:off x="3278487" y="2701539"/>
                  <a:ext cx="63751" cy="189948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5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0" name="Shape 310"/>
                <p:cNvSpPr/>
                <p:nvPr/>
              </p:nvSpPr>
              <p:spPr>
                <a:xfrm flipH="1">
                  <a:off x="3640601" y="2701539"/>
                  <a:ext cx="40801" cy="189948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1" name="Shape 311"/>
                <p:cNvSpPr/>
                <p:nvPr/>
              </p:nvSpPr>
              <p:spPr>
                <a:xfrm>
                  <a:off x="4079241" y="2702217"/>
                  <a:ext cx="63390" cy="189881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0239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2" name="Shape 312"/>
                <p:cNvSpPr/>
                <p:nvPr/>
              </p:nvSpPr>
              <p:spPr>
                <a:xfrm flipH="1">
                  <a:off x="4440795" y="2702217"/>
                  <a:ext cx="41918" cy="189881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4953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3" name="Shape 313"/>
                <p:cNvSpPr/>
                <p:nvPr/>
              </p:nvSpPr>
              <p:spPr>
                <a:xfrm>
                  <a:off x="4867127" y="2709314"/>
                  <a:ext cx="63390" cy="189881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0239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4" name="Shape 314"/>
                <p:cNvSpPr/>
                <p:nvPr/>
              </p:nvSpPr>
              <p:spPr>
                <a:xfrm flipH="1">
                  <a:off x="5228730" y="2357449"/>
                  <a:ext cx="40794" cy="225067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4953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38100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5" name="Shape 315"/>
                <p:cNvSpPr/>
                <p:nvPr/>
              </p:nvSpPr>
              <p:spPr>
                <a:xfrm flipH="1">
                  <a:off x="5610606" y="2702217"/>
                  <a:ext cx="41918" cy="189881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4953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6" name="Shape 316"/>
                <p:cNvSpPr/>
                <p:nvPr/>
              </p:nvSpPr>
              <p:spPr>
                <a:xfrm>
                  <a:off x="6036938" y="2709313"/>
                  <a:ext cx="63390" cy="189881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0239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7" name="Shape 317"/>
                <p:cNvSpPr/>
                <p:nvPr/>
              </p:nvSpPr>
              <p:spPr>
                <a:xfrm flipH="1">
                  <a:off x="6398494" y="2709313"/>
                  <a:ext cx="41918" cy="189881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4953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8" name="Shape 318" descr="October 1"/>
                <p:cNvSpPr txBox="1"/>
                <p:nvPr/>
              </p:nvSpPr>
              <p:spPr>
                <a:xfrm>
                  <a:off x="4089275" y="2516775"/>
                  <a:ext cx="392700" cy="21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Jun</a:t>
                  </a:r>
                </a:p>
              </p:txBody>
            </p:sp>
            <p:sp>
              <p:nvSpPr>
                <p:cNvPr id="319" name="Shape 319" descr="November 1"/>
                <p:cNvSpPr txBox="1"/>
                <p:nvPr/>
              </p:nvSpPr>
              <p:spPr>
                <a:xfrm>
                  <a:off x="4471345" y="2516770"/>
                  <a:ext cx="393300" cy="21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Jul</a:t>
                  </a:r>
                </a:p>
              </p:txBody>
            </p:sp>
            <p:sp>
              <p:nvSpPr>
                <p:cNvPr id="320" name="Shape 320" descr="April 1"/>
                <p:cNvSpPr txBox="1"/>
                <p:nvPr/>
              </p:nvSpPr>
              <p:spPr>
                <a:xfrm>
                  <a:off x="890101" y="2516775"/>
                  <a:ext cx="399300" cy="217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Oct</a:t>
                  </a:r>
                </a:p>
              </p:txBody>
            </p:sp>
            <p:sp>
              <p:nvSpPr>
                <p:cNvPr id="321" name="Shape 321" descr="May 1"/>
                <p:cNvSpPr txBox="1"/>
                <p:nvPr/>
              </p:nvSpPr>
              <p:spPr>
                <a:xfrm>
                  <a:off x="1301799" y="2516775"/>
                  <a:ext cx="399300" cy="217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Nov</a:t>
                  </a:r>
                </a:p>
              </p:txBody>
            </p:sp>
            <p:sp>
              <p:nvSpPr>
                <p:cNvPr id="322" name="Shape 322" descr="June 1"/>
                <p:cNvSpPr txBox="1"/>
                <p:nvPr/>
              </p:nvSpPr>
              <p:spPr>
                <a:xfrm>
                  <a:off x="1704175" y="2516775"/>
                  <a:ext cx="370800" cy="217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Dec</a:t>
                  </a:r>
                </a:p>
              </p:txBody>
            </p:sp>
            <p:sp>
              <p:nvSpPr>
                <p:cNvPr id="323" name="Shape 323" descr="July 1"/>
                <p:cNvSpPr txBox="1"/>
                <p:nvPr/>
              </p:nvSpPr>
              <p:spPr>
                <a:xfrm>
                  <a:off x="2092349" y="2516775"/>
                  <a:ext cx="392700" cy="217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Jan</a:t>
                  </a:r>
                </a:p>
              </p:txBody>
            </p:sp>
            <p:sp>
              <p:nvSpPr>
                <p:cNvPr id="324" name="Shape 324" descr="August 1"/>
                <p:cNvSpPr txBox="1"/>
                <p:nvPr/>
              </p:nvSpPr>
              <p:spPr>
                <a:xfrm>
                  <a:off x="2480525" y="2516775"/>
                  <a:ext cx="433500" cy="217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Feb</a:t>
                  </a:r>
                </a:p>
              </p:txBody>
            </p:sp>
            <p:sp>
              <p:nvSpPr>
                <p:cNvPr id="325" name="Shape 325" descr="September 1"/>
                <p:cNvSpPr txBox="1"/>
                <p:nvPr/>
              </p:nvSpPr>
              <p:spPr>
                <a:xfrm>
                  <a:off x="2903849" y="2516775"/>
                  <a:ext cx="392700" cy="217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Mar</a:t>
                  </a:r>
                </a:p>
              </p:txBody>
            </p:sp>
            <p:sp>
              <p:nvSpPr>
                <p:cNvPr id="326" name="Shape 326" descr="October 1"/>
                <p:cNvSpPr txBox="1"/>
                <p:nvPr/>
              </p:nvSpPr>
              <p:spPr>
                <a:xfrm>
                  <a:off x="3278425" y="2516775"/>
                  <a:ext cx="399300" cy="217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Apr</a:t>
                  </a:r>
                </a:p>
              </p:txBody>
            </p:sp>
            <p:sp>
              <p:nvSpPr>
                <p:cNvPr id="327" name="Shape 327" descr="November 1"/>
                <p:cNvSpPr txBox="1"/>
                <p:nvPr/>
              </p:nvSpPr>
              <p:spPr>
                <a:xfrm>
                  <a:off x="3686246" y="2516777"/>
                  <a:ext cx="433500" cy="217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May</a:t>
                  </a:r>
                </a:p>
              </p:txBody>
            </p:sp>
            <p:sp>
              <p:nvSpPr>
                <p:cNvPr id="328" name="Shape 328" descr="October 1"/>
                <p:cNvSpPr txBox="1"/>
                <p:nvPr/>
              </p:nvSpPr>
              <p:spPr>
                <a:xfrm>
                  <a:off x="4858950" y="2509750"/>
                  <a:ext cx="370800" cy="21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Aug</a:t>
                  </a:r>
                </a:p>
              </p:txBody>
            </p:sp>
            <p:sp>
              <p:nvSpPr>
                <p:cNvPr id="329" name="Shape 329" descr="November 1"/>
                <p:cNvSpPr txBox="1"/>
                <p:nvPr/>
              </p:nvSpPr>
              <p:spPr>
                <a:xfrm>
                  <a:off x="5280094" y="2509752"/>
                  <a:ext cx="393300" cy="21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Sep</a:t>
                  </a:r>
                </a:p>
              </p:txBody>
            </p:sp>
            <p:sp>
              <p:nvSpPr>
                <p:cNvPr id="330" name="Shape 330" descr="November 1"/>
                <p:cNvSpPr txBox="1"/>
                <p:nvPr/>
              </p:nvSpPr>
              <p:spPr>
                <a:xfrm>
                  <a:off x="5642038" y="2516718"/>
                  <a:ext cx="393600" cy="220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Oct</a:t>
                  </a:r>
                </a:p>
              </p:txBody>
            </p:sp>
            <p:sp>
              <p:nvSpPr>
                <p:cNvPr id="331" name="Shape 331" descr="November 1"/>
                <p:cNvSpPr txBox="1"/>
                <p:nvPr/>
              </p:nvSpPr>
              <p:spPr>
                <a:xfrm>
                  <a:off x="6038465" y="2516729"/>
                  <a:ext cx="393600" cy="220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Nov</a:t>
                  </a:r>
                </a:p>
              </p:txBody>
            </p:sp>
            <p:sp>
              <p:nvSpPr>
                <p:cNvPr id="332" name="Shape 332" descr="Airborne Survey AK13 Execution Fri 5/17/13 - Fri 8/2/13"/>
                <p:cNvSpPr txBox="1"/>
                <p:nvPr/>
              </p:nvSpPr>
              <p:spPr>
                <a:xfrm>
                  <a:off x="674258" y="2692692"/>
                  <a:ext cx="2447100" cy="123900"/>
                </a:xfrm>
                <a:prstGeom prst="rect">
                  <a:avLst/>
                </a:prstGeom>
                <a:gradFill>
                  <a:gsLst>
                    <a:gs pos="0">
                      <a:srgbClr val="879B5D"/>
                    </a:gs>
                    <a:gs pos="60000">
                      <a:srgbClr val="5D732F"/>
                    </a:gs>
                    <a:gs pos="70000">
                      <a:srgbClr val="5D732F"/>
                    </a:gs>
                    <a:gs pos="100000">
                      <a:srgbClr val="879B5D"/>
                    </a:gs>
                  </a:gsLst>
                  <a:lin ang="5400012" scaled="0"/>
                </a:gradFill>
                <a:ln w="9525" cap="flat" cmpd="sng">
                  <a:solidFill>
                    <a:srgbClr val="45818E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33" name="Shape 333" descr="Airborne Survey AK13 Execution Fri 5/17/13 - Fri 8/2/13"/>
                <p:cNvSpPr txBox="1"/>
                <p:nvPr/>
              </p:nvSpPr>
              <p:spPr>
                <a:xfrm>
                  <a:off x="674258" y="2892917"/>
                  <a:ext cx="3405300" cy="123900"/>
                </a:xfrm>
                <a:prstGeom prst="rect">
                  <a:avLst/>
                </a:prstGeom>
                <a:gradFill>
                  <a:gsLst>
                    <a:gs pos="0">
                      <a:srgbClr val="879B5D"/>
                    </a:gs>
                    <a:gs pos="60000">
                      <a:srgbClr val="5D732F"/>
                    </a:gs>
                    <a:gs pos="70000">
                      <a:srgbClr val="5D732F"/>
                    </a:gs>
                    <a:gs pos="100000">
                      <a:srgbClr val="879B5D"/>
                    </a:gs>
                  </a:gsLst>
                  <a:lin ang="5400012" scaled="0"/>
                </a:gradFill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34" name="Shape 334" descr="Airborne Survey AK13 Execution Fri 5/17/13 - Fri 8/2/13"/>
                <p:cNvSpPr txBox="1"/>
                <p:nvPr/>
              </p:nvSpPr>
              <p:spPr>
                <a:xfrm>
                  <a:off x="2640244" y="3265496"/>
                  <a:ext cx="1745700" cy="1238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NGS Presentation</a:t>
                  </a:r>
                </a:p>
              </p:txBody>
            </p:sp>
            <p:sp>
              <p:nvSpPr>
                <p:cNvPr id="335" name="Shape 335" descr="Airborne Survey AK13 Execution Fri 5/17/13 - Fri 8/2/13"/>
                <p:cNvSpPr txBox="1"/>
                <p:nvPr/>
              </p:nvSpPr>
              <p:spPr>
                <a:xfrm>
                  <a:off x="6289193" y="3950079"/>
                  <a:ext cx="1563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36" name="Shape 336" descr="Airborne Survey AK13 Execution Fri 5/17/13 - Fri 8/2/13"/>
                <p:cNvSpPr txBox="1"/>
                <p:nvPr/>
              </p:nvSpPr>
              <p:spPr>
                <a:xfrm>
                  <a:off x="5735422" y="3950079"/>
                  <a:ext cx="543300" cy="12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PSC </a:t>
                  </a:r>
                </a:p>
              </p:txBody>
            </p:sp>
            <p:sp>
              <p:nvSpPr>
                <p:cNvPr id="337" name="Shape 337" descr="Airborne Survey AK13 Execution Fri 5/17/13 - Fri 8/2/13"/>
                <p:cNvSpPr txBox="1"/>
                <p:nvPr/>
              </p:nvSpPr>
              <p:spPr>
                <a:xfrm>
                  <a:off x="4877953" y="4131734"/>
                  <a:ext cx="1563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38" name="Shape 338" descr="Airborne Survey AK13 Execution Fri 5/17/13 - Fri 8/2/13"/>
                <p:cNvSpPr txBox="1"/>
                <p:nvPr/>
              </p:nvSpPr>
              <p:spPr>
                <a:xfrm>
                  <a:off x="3115717" y="4131721"/>
                  <a:ext cx="1745699" cy="12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FGCS Presentation</a:t>
                  </a:r>
                </a:p>
              </p:txBody>
            </p:sp>
            <p:sp>
              <p:nvSpPr>
                <p:cNvPr id="339" name="Shape 339" descr="Airborne Survey AK13 Execution Fri 5/17/13 - Fri 8/2/13"/>
                <p:cNvSpPr txBox="1"/>
                <p:nvPr/>
              </p:nvSpPr>
              <p:spPr>
                <a:xfrm>
                  <a:off x="5981287" y="3442375"/>
                  <a:ext cx="3708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40" name="Shape 340" descr="Airborne Survey AK13 Execution Fri 5/17/13 - Fri 8/2/13"/>
                <p:cNvSpPr txBox="1"/>
                <p:nvPr/>
              </p:nvSpPr>
              <p:spPr>
                <a:xfrm>
                  <a:off x="5995665" y="3442371"/>
                  <a:ext cx="1129199" cy="12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lvl="0" rtl="0">
                    <a:spcBef>
                      <a:spcPts val="0"/>
                    </a:spcBef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Comment</a:t>
                  </a:r>
                </a:p>
              </p:txBody>
            </p:sp>
            <p:sp>
              <p:nvSpPr>
                <p:cNvPr id="341" name="Shape 341" descr="Airborne Survey AK13 Execution Fri 5/17/13 - Fri 8/2/13"/>
                <p:cNvSpPr txBox="1"/>
                <p:nvPr/>
              </p:nvSpPr>
              <p:spPr>
                <a:xfrm>
                  <a:off x="7002423" y="3617747"/>
                  <a:ext cx="1563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42" name="Shape 342" descr="Airborne Survey AK13 Execution Fri 5/17/13 - Fri 8/2/13"/>
                <p:cNvSpPr txBox="1"/>
                <p:nvPr/>
              </p:nvSpPr>
              <p:spPr>
                <a:xfrm>
                  <a:off x="5433068" y="3617746"/>
                  <a:ext cx="1507800" cy="12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Public webinar</a:t>
                  </a:r>
                </a:p>
              </p:txBody>
            </p:sp>
            <p:sp>
              <p:nvSpPr>
                <p:cNvPr id="343" name="Shape 343" descr="Airborne Survey AK13 Execution Fri 5/17/13 - Fri 8/2/13"/>
                <p:cNvSpPr txBox="1"/>
                <p:nvPr/>
              </p:nvSpPr>
              <p:spPr>
                <a:xfrm>
                  <a:off x="6359668" y="3773770"/>
                  <a:ext cx="7992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44" name="Shape 344" descr="Airborne Survey AK13 Execution Fri 5/17/13 - Fri 8/2/13"/>
                <p:cNvSpPr txBox="1"/>
                <p:nvPr/>
              </p:nvSpPr>
              <p:spPr>
                <a:xfrm>
                  <a:off x="3121377" y="3093130"/>
                  <a:ext cx="9684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E/C Reort</a:t>
                  </a:r>
                </a:p>
              </p:txBody>
            </p:sp>
            <p:sp>
              <p:nvSpPr>
                <p:cNvPr id="345" name="Shape 345" descr="Airborne Survey AK13 Execution Fri 5/17/13 - Fri 8/2/13"/>
                <p:cNvSpPr txBox="1"/>
                <p:nvPr/>
              </p:nvSpPr>
              <p:spPr>
                <a:xfrm>
                  <a:off x="904028" y="3447140"/>
                  <a:ext cx="399300" cy="123900"/>
                </a:xfrm>
                <a:prstGeom prst="rect">
                  <a:avLst/>
                </a:prstGeom>
                <a:solidFill>
                  <a:srgbClr val="38761D"/>
                </a:solidFill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46" name="Shape 346" descr="Airborne Survey AK13 Execution Fri 5/17/13 - Fri 8/2/13"/>
                <p:cNvSpPr txBox="1"/>
                <p:nvPr/>
              </p:nvSpPr>
              <p:spPr>
                <a:xfrm>
                  <a:off x="674929" y="2692692"/>
                  <a:ext cx="24471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Load/Process Projects</a:t>
                  </a:r>
                </a:p>
              </p:txBody>
            </p:sp>
            <p:sp>
              <p:nvSpPr>
                <p:cNvPr id="347" name="Shape 347" descr="Airborne Survey AK13 Execution Fri 5/17/13 - Fri 8/2/13"/>
                <p:cNvSpPr txBox="1"/>
                <p:nvPr/>
              </p:nvSpPr>
              <p:spPr>
                <a:xfrm>
                  <a:off x="674258" y="2892917"/>
                  <a:ext cx="38049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OP 2 IDB Evaluation/Comparison</a:t>
                  </a:r>
                </a:p>
              </p:txBody>
            </p:sp>
            <p:sp>
              <p:nvSpPr>
                <p:cNvPr id="348" name="Shape 348" descr="Airborne Survey AK13 Execution Fri 5/17/13 - Fri 8/2/13"/>
                <p:cNvSpPr txBox="1"/>
                <p:nvPr/>
              </p:nvSpPr>
              <p:spPr>
                <a:xfrm>
                  <a:off x="7201432" y="3773771"/>
                  <a:ext cx="968400" cy="12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lvl="0" rtl="0">
                    <a:spcBef>
                      <a:spcPts val="0"/>
                    </a:spcBef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Comment</a:t>
                  </a:r>
                </a:p>
              </p:txBody>
            </p:sp>
            <p:sp>
              <p:nvSpPr>
                <p:cNvPr id="349" name="Shape 349" descr="Airborne Survey AK13 Execution Fri 5/17/13 - Fri 8/2/13"/>
                <p:cNvSpPr txBox="1"/>
                <p:nvPr/>
              </p:nvSpPr>
              <p:spPr>
                <a:xfrm>
                  <a:off x="6038489" y="3773771"/>
                  <a:ext cx="888600" cy="12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lvl="0" algn="r" rtl="0">
                    <a:spcBef>
                      <a:spcPts val="0"/>
                    </a:spcBef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Beta OP</a:t>
                  </a:r>
                </a:p>
              </p:txBody>
            </p:sp>
            <p:sp>
              <p:nvSpPr>
                <p:cNvPr id="350" name="Shape 350" descr="Airborne Survey AK13 Execution Fri 5/17/13 - Fri 8/2/13"/>
                <p:cNvSpPr txBox="1"/>
                <p:nvPr/>
              </p:nvSpPr>
              <p:spPr>
                <a:xfrm>
                  <a:off x="7159005" y="3773770"/>
                  <a:ext cx="3993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51" name="Shape 351" descr="Airborne Survey AK13 Execution Fri 5/17/13 - Fri 8/2/13"/>
                <p:cNvSpPr txBox="1"/>
                <p:nvPr/>
              </p:nvSpPr>
              <p:spPr>
                <a:xfrm>
                  <a:off x="6454605" y="4292183"/>
                  <a:ext cx="1563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52" name="Shape 352" descr="Airborne Survey AK13 Execution Fri 5/17/13 - Fri 8/2/13"/>
                <p:cNvSpPr txBox="1"/>
                <p:nvPr/>
              </p:nvSpPr>
              <p:spPr>
                <a:xfrm>
                  <a:off x="4333648" y="4292171"/>
                  <a:ext cx="2052000" cy="12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Public Presentation</a:t>
                  </a:r>
                </a:p>
              </p:txBody>
            </p:sp>
            <p:sp>
              <p:nvSpPr>
                <p:cNvPr id="353" name="Shape 353" descr="Airborne Survey AK13 Execution Fri 5/17/13 - Fri 8/2/13"/>
                <p:cNvSpPr txBox="1"/>
                <p:nvPr/>
              </p:nvSpPr>
              <p:spPr>
                <a:xfrm>
                  <a:off x="7573629" y="4454877"/>
                  <a:ext cx="4335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54" name="Shape 354" descr="Airborne Survey AK13 Execution Fri 5/17/13 - Fri 8/2/13"/>
                <p:cNvSpPr txBox="1"/>
                <p:nvPr/>
              </p:nvSpPr>
              <p:spPr>
                <a:xfrm>
                  <a:off x="5535226" y="4454869"/>
                  <a:ext cx="1959600" cy="12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Close out </a:t>
                  </a:r>
                </a:p>
              </p:txBody>
            </p:sp>
            <p:sp>
              <p:nvSpPr>
                <p:cNvPr id="355" name="Shape 355" descr="Airborne Survey AK13 Execution Fri 5/17/13 - Fri 8/2/13"/>
                <p:cNvSpPr txBox="1"/>
                <p:nvPr/>
              </p:nvSpPr>
              <p:spPr>
                <a:xfrm>
                  <a:off x="3121374" y="3093125"/>
                  <a:ext cx="1745699" cy="123900"/>
                </a:xfrm>
                <a:prstGeom prst="rect">
                  <a:avLst/>
                </a:prstGeom>
                <a:solidFill>
                  <a:srgbClr val="F1C232"/>
                </a:solidFill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56" name="Shape 356" descr="Airborne Survey AK13 Execution Fri 5/17/13 - Fri 8/2/13"/>
                <p:cNvSpPr txBox="1"/>
                <p:nvPr/>
              </p:nvSpPr>
              <p:spPr>
                <a:xfrm>
                  <a:off x="2672024" y="3950079"/>
                  <a:ext cx="156300" cy="123900"/>
                </a:xfrm>
                <a:prstGeom prst="rect">
                  <a:avLst/>
                </a:prstGeom>
                <a:solidFill>
                  <a:srgbClr val="38761D"/>
                </a:solidFill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57" name="Shape 357" descr="Airborne Survey AK13 Execution Fri 5/17/13 - Fri 8/2/13"/>
                <p:cNvSpPr txBox="1"/>
                <p:nvPr/>
              </p:nvSpPr>
              <p:spPr>
                <a:xfrm>
                  <a:off x="4100339" y="3441631"/>
                  <a:ext cx="799200" cy="123900"/>
                </a:xfrm>
                <a:prstGeom prst="rect">
                  <a:avLst/>
                </a:prstGeom>
                <a:solidFill>
                  <a:srgbClr val="38761D"/>
                </a:solidFill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58" name="Shape 358" descr="Airborne Survey AK13 Execution Fri 5/17/13 - Fri 8/2/13"/>
                <p:cNvSpPr txBox="1"/>
                <p:nvPr/>
              </p:nvSpPr>
              <p:spPr>
                <a:xfrm>
                  <a:off x="4852158" y="3441631"/>
                  <a:ext cx="11292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Dev OP</a:t>
                  </a:r>
                </a:p>
              </p:txBody>
            </p:sp>
            <p:sp>
              <p:nvSpPr>
                <p:cNvPr id="359" name="Shape 359" descr="Airborne Survey AK13 Execution Fri 5/17/13 - Fri 8/2/13"/>
                <p:cNvSpPr txBox="1"/>
                <p:nvPr/>
              </p:nvSpPr>
              <p:spPr>
                <a:xfrm>
                  <a:off x="4079545" y="2892925"/>
                  <a:ext cx="799200" cy="123900"/>
                </a:xfrm>
                <a:prstGeom prst="rect">
                  <a:avLst/>
                </a:prstGeom>
                <a:solidFill>
                  <a:srgbClr val="F1C232"/>
                </a:solidFill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60" name="Shape 360" descr="October 1"/>
                <p:cNvSpPr txBox="1"/>
                <p:nvPr/>
              </p:nvSpPr>
              <p:spPr>
                <a:xfrm>
                  <a:off x="519400" y="2517925"/>
                  <a:ext cx="370800" cy="21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Sep</a:t>
                  </a:r>
                </a:p>
              </p:txBody>
            </p:sp>
            <p:sp>
              <p:nvSpPr>
                <p:cNvPr id="361" name="Shape 361" descr="June 1"/>
                <p:cNvSpPr txBox="1"/>
                <p:nvPr/>
              </p:nvSpPr>
              <p:spPr>
                <a:xfrm>
                  <a:off x="6432200" y="2513525"/>
                  <a:ext cx="370800" cy="217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Dec</a:t>
                  </a:r>
                </a:p>
              </p:txBody>
            </p:sp>
            <p:sp>
              <p:nvSpPr>
                <p:cNvPr id="362" name="Shape 362" descr="Airborne Survey AK13 Execution Fri 5/17/13 - Fri 8/2/13"/>
                <p:cNvSpPr txBox="1"/>
                <p:nvPr/>
              </p:nvSpPr>
              <p:spPr>
                <a:xfrm>
                  <a:off x="3113650" y="3083605"/>
                  <a:ext cx="799200" cy="123900"/>
                </a:xfrm>
                <a:prstGeom prst="rect">
                  <a:avLst/>
                </a:prstGeom>
                <a:gradFill>
                  <a:gsLst>
                    <a:gs pos="0">
                      <a:srgbClr val="879B5D"/>
                    </a:gs>
                    <a:gs pos="60000">
                      <a:srgbClr val="5D732F"/>
                    </a:gs>
                    <a:gs pos="70000">
                      <a:srgbClr val="5D732F"/>
                    </a:gs>
                    <a:gs pos="100000">
                      <a:srgbClr val="879B5D"/>
                    </a:gs>
                  </a:gsLst>
                  <a:lin ang="5400012" scaled="0"/>
                </a:gradFill>
                <a:ln w="9525" cap="flat" cmpd="sng">
                  <a:solidFill>
                    <a:srgbClr val="45818E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63" name="Shape 363" descr="Airborne Survey AK13 Execution Fri 5/17/13 - Fri 8/2/13"/>
                <p:cNvSpPr txBox="1"/>
                <p:nvPr/>
              </p:nvSpPr>
              <p:spPr>
                <a:xfrm>
                  <a:off x="3121375" y="3093500"/>
                  <a:ext cx="17457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E/C Report</a:t>
                  </a:r>
                </a:p>
              </p:txBody>
            </p:sp>
            <p:sp>
              <p:nvSpPr>
                <p:cNvPr id="364" name="Shape 364"/>
                <p:cNvSpPr/>
                <p:nvPr/>
              </p:nvSpPr>
              <p:spPr>
                <a:xfrm>
                  <a:off x="6809437" y="2701539"/>
                  <a:ext cx="40801" cy="189948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5" name="Shape 365"/>
                <p:cNvSpPr/>
                <p:nvPr/>
              </p:nvSpPr>
              <p:spPr>
                <a:xfrm>
                  <a:off x="7212354" y="2701539"/>
                  <a:ext cx="51002" cy="189948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0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6" name="Shape 366"/>
                <p:cNvSpPr/>
                <p:nvPr/>
              </p:nvSpPr>
              <p:spPr>
                <a:xfrm>
                  <a:off x="7615270" y="2701539"/>
                  <a:ext cx="71403" cy="189948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8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7" name="Shape 367" descr="July 1"/>
                <p:cNvSpPr txBox="1"/>
                <p:nvPr/>
              </p:nvSpPr>
              <p:spPr>
                <a:xfrm>
                  <a:off x="6810024" y="2516775"/>
                  <a:ext cx="399300" cy="217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Jan</a:t>
                  </a:r>
                </a:p>
              </p:txBody>
            </p:sp>
            <p:sp>
              <p:nvSpPr>
                <p:cNvPr id="368" name="Shape 368" descr="August 1"/>
                <p:cNvSpPr txBox="1"/>
                <p:nvPr/>
              </p:nvSpPr>
              <p:spPr>
                <a:xfrm>
                  <a:off x="7224725" y="2516775"/>
                  <a:ext cx="393600" cy="217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Feb</a:t>
                  </a:r>
                </a:p>
              </p:txBody>
            </p:sp>
            <p:sp>
              <p:nvSpPr>
                <p:cNvPr id="369" name="Shape 369" descr="September 1"/>
                <p:cNvSpPr txBox="1"/>
                <p:nvPr/>
              </p:nvSpPr>
              <p:spPr>
                <a:xfrm>
                  <a:off x="7621535" y="2516777"/>
                  <a:ext cx="543300" cy="217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Mar</a:t>
                  </a:r>
                </a:p>
              </p:txBody>
            </p:sp>
            <p:sp>
              <p:nvSpPr>
                <p:cNvPr id="370" name="Shape 370"/>
                <p:cNvSpPr/>
                <p:nvPr/>
              </p:nvSpPr>
              <p:spPr>
                <a:xfrm>
                  <a:off x="7615270" y="2701539"/>
                  <a:ext cx="71403" cy="189948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8" h="5" extrusionOk="0">
                      <a:moveTo>
                        <a:pt x="0" y="0"/>
                      </a:moveTo>
                      <a:lnTo>
                        <a:pt x="0" y="5"/>
                      </a:lnTo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8EA3BD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1" name="Shape 371" descr="Airborne Survey AK13 Execution Fri 5/17/13 - Fri 8/2/13"/>
                <p:cNvSpPr txBox="1"/>
                <p:nvPr/>
              </p:nvSpPr>
              <p:spPr>
                <a:xfrm>
                  <a:off x="4330837" y="3269142"/>
                  <a:ext cx="156300" cy="123900"/>
                </a:xfrm>
                <a:prstGeom prst="rect">
                  <a:avLst/>
                </a:prstGeom>
                <a:solidFill>
                  <a:srgbClr val="38761D"/>
                </a:solidFill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72" name="Shape 372" descr="Airborne Survey AK13 Execution Fri 5/17/13 - Fri 8/2/13"/>
                <p:cNvSpPr txBox="1"/>
                <p:nvPr/>
              </p:nvSpPr>
              <p:spPr>
                <a:xfrm>
                  <a:off x="4676060" y="3950088"/>
                  <a:ext cx="1563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73" name="Shape 373" descr="Airborne Survey AK13 Execution Fri 5/17/13 - Fri 8/2/13"/>
                <p:cNvSpPr txBox="1"/>
                <p:nvPr/>
              </p:nvSpPr>
              <p:spPr>
                <a:xfrm>
                  <a:off x="4122324" y="3950079"/>
                  <a:ext cx="543300" cy="12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PSC </a:t>
                  </a:r>
                </a:p>
              </p:txBody>
            </p:sp>
            <p:sp>
              <p:nvSpPr>
                <p:cNvPr id="374" name="Shape 374"/>
                <p:cNvSpPr txBox="1"/>
                <p:nvPr/>
              </p:nvSpPr>
              <p:spPr>
                <a:xfrm>
                  <a:off x="545586" y="2253096"/>
                  <a:ext cx="4734600" cy="296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17375E"/>
                    </a:buClr>
                    <a:buSzPct val="25000"/>
                    <a:buFont typeface="Arial"/>
                    <a:buNone/>
                  </a:pPr>
                  <a:r>
                    <a:rPr lang="en-US" sz="1600" b="1" i="0" u="none" strike="noStrike" cap="none">
                      <a:solidFill>
                        <a:srgbClr val="17375E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FY</a:t>
                  </a:r>
                  <a:r>
                    <a:rPr lang="en-US" sz="1600" b="1">
                      <a:solidFill>
                        <a:srgbClr val="17375E"/>
                      </a:solidFill>
                    </a:rPr>
                    <a:t>16</a:t>
                  </a:r>
                </a:p>
              </p:txBody>
            </p:sp>
            <p:sp>
              <p:nvSpPr>
                <p:cNvPr id="375" name="Shape 375"/>
                <p:cNvSpPr txBox="1"/>
                <p:nvPr/>
              </p:nvSpPr>
              <p:spPr>
                <a:xfrm>
                  <a:off x="5298556" y="2253096"/>
                  <a:ext cx="2669400" cy="296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17375E"/>
                    </a:buClr>
                    <a:buSzPct val="25000"/>
                    <a:buFont typeface="Arial"/>
                    <a:buNone/>
                  </a:pPr>
                  <a:r>
                    <a:rPr lang="en-US" sz="1600" b="1" i="0" u="none" strike="noStrike" cap="none">
                      <a:solidFill>
                        <a:srgbClr val="17375E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FY</a:t>
                  </a:r>
                  <a:r>
                    <a:rPr lang="en-US" sz="1600" b="1">
                      <a:solidFill>
                        <a:srgbClr val="17375E"/>
                      </a:solidFill>
                    </a:rPr>
                    <a:t>17</a:t>
                  </a:r>
                </a:p>
              </p:txBody>
            </p:sp>
          </p:grpSp>
          <p:sp>
            <p:nvSpPr>
              <p:cNvPr id="376" name="Shape 376" descr="Airborne Survey AK13 Execution Fri 5/17/13 - Fri 8/2/13"/>
              <p:cNvSpPr txBox="1"/>
              <p:nvPr/>
            </p:nvSpPr>
            <p:spPr>
              <a:xfrm>
                <a:off x="1811391" y="3580244"/>
                <a:ext cx="525300" cy="24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PSC </a:t>
                </a:r>
              </a:p>
            </p:txBody>
          </p:sp>
          <p:grpSp>
            <p:nvGrpSpPr>
              <p:cNvPr id="377" name="Shape 377"/>
              <p:cNvGrpSpPr/>
              <p:nvPr/>
            </p:nvGrpSpPr>
            <p:grpSpPr>
              <a:xfrm>
                <a:off x="4772158" y="3932514"/>
                <a:ext cx="1854648" cy="240204"/>
                <a:chOff x="3115717" y="4131721"/>
                <a:chExt cx="1918535" cy="123912"/>
              </a:xfrm>
            </p:grpSpPr>
            <p:sp>
              <p:nvSpPr>
                <p:cNvPr id="378" name="Shape 378" descr="Airborne Survey AK13 Execution Fri 5/17/13 - Fri 8/2/13"/>
                <p:cNvSpPr txBox="1"/>
                <p:nvPr/>
              </p:nvSpPr>
              <p:spPr>
                <a:xfrm>
                  <a:off x="4877953" y="4131734"/>
                  <a:ext cx="156300" cy="123900"/>
                </a:xfrm>
                <a:prstGeom prst="rect">
                  <a:avLst/>
                </a:prstGeom>
                <a:noFill/>
                <a:ln w="9525" cap="flat" cmpd="sng">
                  <a:solidFill>
                    <a:srgbClr val="38761D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libri"/>
                    <a:buNone/>
                  </a:pPr>
                  <a:endParaRPr/>
                </a:p>
              </p:txBody>
            </p:sp>
            <p:sp>
              <p:nvSpPr>
                <p:cNvPr id="379" name="Shape 379" descr="Airborne Survey AK13 Execution Fri 5/17/13 - Fri 8/2/13"/>
                <p:cNvSpPr txBox="1"/>
                <p:nvPr/>
              </p:nvSpPr>
              <p:spPr>
                <a:xfrm>
                  <a:off x="3115717" y="4131721"/>
                  <a:ext cx="1745699" cy="12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0" tIns="0" rIns="0" bIns="0" anchor="ctr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ct val="25000"/>
                    <a:buFont typeface="Calibri"/>
                    <a:buNone/>
                  </a:pPr>
                  <a:r>
                    <a:rPr lang="en-US" sz="1000">
                      <a:latin typeface="Calibri"/>
                      <a:ea typeface="Calibri"/>
                      <a:cs typeface="Calibri"/>
                      <a:sym typeface="Calibri"/>
                    </a:rPr>
                    <a:t>FGCS Presentation</a:t>
                  </a:r>
                </a:p>
              </p:txBody>
            </p:sp>
          </p:grpSp>
          <p:sp>
            <p:nvSpPr>
              <p:cNvPr id="380" name="Shape 380" descr="Airborne Survey AK13 Execution Fri 5/17/13 - Fri 8/2/13"/>
              <p:cNvSpPr txBox="1"/>
              <p:nvPr/>
            </p:nvSpPr>
            <p:spPr>
              <a:xfrm>
                <a:off x="2867613" y="2594604"/>
                <a:ext cx="1687499" cy="240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5000"/>
                  <a:buFont typeface="Calibri"/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Development Plan</a:t>
                </a:r>
              </a:p>
            </p:txBody>
          </p:sp>
        </p:grpSp>
        <p:sp>
          <p:nvSpPr>
            <p:cNvPr id="381" name="Shape 381" descr="Airborne Survey AK13 Execution Fri 5/17/13 - Fri 8/2/13"/>
            <p:cNvSpPr txBox="1"/>
            <p:nvPr/>
          </p:nvSpPr>
          <p:spPr>
            <a:xfrm>
              <a:off x="7685931" y="4915162"/>
              <a:ext cx="89400" cy="141900"/>
            </a:xfrm>
            <a:prstGeom prst="rect">
              <a:avLst/>
            </a:prstGeom>
            <a:noFill/>
            <a:ln w="9525" cap="flat" cmpd="sng">
              <a:solidFill>
                <a:srgbClr val="38761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 txBox="1"/>
          <p:nvPr/>
        </p:nvSpPr>
        <p:spPr>
          <a:xfrm>
            <a:off x="870900" y="1892325"/>
            <a:ext cx="7402200" cy="1091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OPUS Projects to the IDB</a:t>
            </a:r>
          </a:p>
        </p:txBody>
      </p:sp>
      <p:sp>
        <p:nvSpPr>
          <p:cNvPr id="387" name="Shape 387"/>
          <p:cNvSpPr txBox="1"/>
          <p:nvPr/>
        </p:nvSpPr>
        <p:spPr>
          <a:xfrm>
            <a:off x="870900" y="2983950"/>
            <a:ext cx="7402200" cy="2608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Mark Schenewerk</a:t>
            </a:r>
          </a:p>
          <a:p>
            <a:pPr marL="0" marR="0" lvl="0" indent="-69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816-994-3067</a:t>
            </a:r>
          </a:p>
          <a:p>
            <a:pPr marL="0" marR="0" lvl="0" indent="-698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mark.schenewerk@noaa.gov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8" name="Shape 38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/>
        </p:nvSpPr>
        <p:spPr>
          <a:xfrm>
            <a:off x="211950" y="1007300"/>
            <a:ext cx="8735100" cy="1005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OPUS-Projects offers web-based tools to process GPS surveys. 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390425" y="348200"/>
            <a:ext cx="83535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is OPUS-Projects?</a:t>
            </a:r>
          </a:p>
        </p:txBody>
      </p:sp>
      <p:grpSp>
        <p:nvGrpSpPr>
          <p:cNvPr id="93" name="Shape 93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94" name="Shape 94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Shape 95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 lang="en-US"/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211950" y="1881075"/>
            <a:ext cx="5343900" cy="4475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914400" marR="0" lvl="1" indent="-4064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uploads through OPUS.</a:t>
            </a:r>
          </a:p>
          <a:p>
            <a:pPr marL="914400" marR="0" lvl="1" indent="-4064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Multi-station, multi-session processing with PAGES.</a:t>
            </a:r>
          </a:p>
          <a:p>
            <a:pPr marL="914400" marR="0" lvl="1" indent="-4064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Management and control through a GUI.</a:t>
            </a:r>
          </a:p>
        </p:txBody>
      </p:sp>
      <p:grpSp>
        <p:nvGrpSpPr>
          <p:cNvPr id="100" name="Shape 100"/>
          <p:cNvGrpSpPr/>
          <p:nvPr/>
        </p:nvGrpSpPr>
        <p:grpSpPr>
          <a:xfrm>
            <a:off x="4200237" y="1852224"/>
            <a:ext cx="4773562" cy="4797875"/>
            <a:chOff x="4124037" y="1852224"/>
            <a:chExt cx="4773562" cy="4797875"/>
          </a:xfrm>
        </p:grpSpPr>
        <p:grpSp>
          <p:nvGrpSpPr>
            <p:cNvPr id="101" name="Shape 101"/>
            <p:cNvGrpSpPr/>
            <p:nvPr/>
          </p:nvGrpSpPr>
          <p:grpSpPr>
            <a:xfrm>
              <a:off x="4124037" y="4066500"/>
              <a:ext cx="4389600" cy="2583600"/>
              <a:chOff x="3128537" y="4200700"/>
              <a:chExt cx="4389600" cy="2583600"/>
            </a:xfrm>
          </p:grpSpPr>
          <p:sp>
            <p:nvSpPr>
              <p:cNvPr id="102" name="Shape 102"/>
              <p:cNvSpPr/>
              <p:nvPr/>
            </p:nvSpPr>
            <p:spPr>
              <a:xfrm>
                <a:off x="3128537" y="4200700"/>
                <a:ext cx="4389600" cy="2583600"/>
              </a:xfrm>
              <a:prstGeom prst="rect">
                <a:avLst/>
              </a:prstGeom>
              <a:solidFill>
                <a:srgbClr val="0B539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grpSp>
            <p:nvGrpSpPr>
              <p:cNvPr id="103" name="Shape 103"/>
              <p:cNvGrpSpPr/>
              <p:nvPr/>
            </p:nvGrpSpPr>
            <p:grpSpPr>
              <a:xfrm>
                <a:off x="3162600" y="4248987"/>
                <a:ext cx="4321474" cy="2487024"/>
                <a:chOff x="2982425" y="4240900"/>
                <a:chExt cx="4321474" cy="2487024"/>
              </a:xfrm>
            </p:grpSpPr>
            <p:pic>
              <p:nvPicPr>
                <p:cNvPr id="104" name="Shape 104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l="2225" t="14767" r="2653" b="40059"/>
                <a:stretch/>
              </p:blipFill>
              <p:spPr>
                <a:xfrm>
                  <a:off x="2982425" y="4240900"/>
                  <a:ext cx="4321474" cy="16910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5" name="Shape 105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l="2444" t="72378" r="2435" b="6359"/>
                <a:stretch/>
              </p:blipFill>
              <p:spPr>
                <a:xfrm>
                  <a:off x="2982425" y="5931975"/>
                  <a:ext cx="4321474" cy="79594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pic>
          <p:nvPicPr>
            <p:cNvPr id="106" name="Shape 106"/>
            <p:cNvPicPr preferRelativeResize="0"/>
            <p:nvPr/>
          </p:nvPicPr>
          <p:blipFill rotWithShape="1">
            <a:blip r:embed="rId4">
              <a:alphaModFix/>
            </a:blip>
            <a:srcRect l="2479" t="22339" r="1790" b="23673"/>
            <a:stretch/>
          </p:blipFill>
          <p:spPr>
            <a:xfrm>
              <a:off x="5555849" y="1852224"/>
              <a:ext cx="3341750" cy="3702424"/>
            </a:xfrm>
            <a:prstGeom prst="rect">
              <a:avLst/>
            </a:prstGeom>
            <a:noFill/>
            <a:ln w="28575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/>
        </p:nvSpPr>
        <p:spPr>
          <a:xfrm>
            <a:off x="211950" y="1007300"/>
            <a:ext cx="8720100" cy="534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project, “Deriving a valid path for OPUS-Projects GPS projects to be loaded to the NGS IDB,” will make OPUS-Projects correctly and completely submit GPS survey results for publication to the IDB.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That title is a mouthful so call it simply “OP to IDB.”</a:t>
            </a:r>
            <a:r>
              <a:rPr lang="en-US" sz="240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400">
                <a:solidFill>
                  <a:srgbClr val="0B5394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lang="en-US" sz="2400">
              <a:solidFill>
                <a:srgbClr val="0B539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4064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Tasks include: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Address any OPUS-Projects shortcomings.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Build “one click” submission to the IDB.</a:t>
            </a:r>
          </a:p>
          <a:p>
            <a:pPr marL="914400" lvl="1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Demonstrate this in a </a:t>
            </a:r>
            <a:r>
              <a:rPr lang="en-US" sz="28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beta 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version of OPUS-Projects: available for public comment in early 2017.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lang="en-US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Shape 112"/>
          <p:cNvSpPr txBox="1"/>
          <p:nvPr/>
        </p:nvSpPr>
        <p:spPr>
          <a:xfrm>
            <a:off x="390425" y="348200"/>
            <a:ext cx="83535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is “OP to IDB?”</a:t>
            </a:r>
          </a:p>
        </p:txBody>
      </p:sp>
      <p:grpSp>
        <p:nvGrpSpPr>
          <p:cNvPr id="113" name="Shape 113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114" name="Shape 114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 lang="en-US"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/>
        </p:nvSpPr>
        <p:spPr>
          <a:xfrm>
            <a:off x="211950" y="1007300"/>
            <a:ext cx="8720100" cy="4723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“OP to IDB” falls under Goal 2, Objective 3 of the NGS Strategic Plan: “Reinvent Bluebooking.”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But I say this project’s goal isn’t 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reinvent bluebooking per se, but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reinvent how folks bluebook.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hope to make data processing 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bluebooking so simple and 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fool-proof that folks will submit 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surveys for publication to the IDB 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without trepidation.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Our nefarious plan ...</a:t>
            </a:r>
          </a:p>
        </p:txBody>
      </p:sp>
      <p:grpSp>
        <p:nvGrpSpPr>
          <p:cNvPr id="125" name="Shape 125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126" name="Shape 126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pic>
        <p:nvPicPr>
          <p:cNvPr id="131" name="Shape 131" descr="snidley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24599" y="1423450"/>
            <a:ext cx="3107450" cy="424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/>
        </p:nvSpPr>
        <p:spPr>
          <a:xfrm>
            <a:off x="211950" y="1007300"/>
            <a:ext cx="8720100" cy="534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Automatically organize 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data.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Simplify the processing.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Offer defaults tailored to 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survey’s specs.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Automate file creation.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Quality control from 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start to finish.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“green board” and 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you’re good to go.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do we do this?  K.I.S.S.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38" name="Shape 138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139" name="Shape 139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 lang="en-US"/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pic>
        <p:nvPicPr>
          <p:cNvPr id="144" name="Shape 144"/>
          <p:cNvPicPr preferRelativeResize="0"/>
          <p:nvPr/>
        </p:nvPicPr>
        <p:blipFill rotWithShape="1">
          <a:blip r:embed="rId3">
            <a:alphaModFix/>
          </a:blip>
          <a:srcRect l="2792" t="10235" r="5649" b="14389"/>
          <a:stretch/>
        </p:blipFill>
        <p:spPr>
          <a:xfrm>
            <a:off x="4860499" y="1234574"/>
            <a:ext cx="4086599" cy="5169374"/>
          </a:xfrm>
          <a:prstGeom prst="rect">
            <a:avLst/>
          </a:prstGeom>
          <a:noFill/>
          <a:ln w="2857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/>
        </p:nvSpPr>
        <p:spPr>
          <a:xfrm>
            <a:off x="211950" y="1007300"/>
            <a:ext cx="8674500" cy="534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Let OPUS-Projects perform all of </a:t>
            </a:r>
            <a:b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dull, error-prone, detail work.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That lets surveyors be surveyors 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…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Collect quality data.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Document field procedures, hardware and marks.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… and NGS be NGS.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Formatting, quality control and validation.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○"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Datum densification and maintenance.</a:t>
            </a:r>
          </a:p>
        </p:txBody>
      </p:sp>
      <p:sp>
        <p:nvSpPr>
          <p:cNvPr id="150" name="Shape 150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Let the tech work for us!</a:t>
            </a:r>
          </a:p>
        </p:txBody>
      </p:sp>
      <p:grpSp>
        <p:nvGrpSpPr>
          <p:cNvPr id="151" name="Shape 151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152" name="Shape 152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 lang="en-US"/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pic>
        <p:nvPicPr>
          <p:cNvPr id="157" name="Shape 157" descr="its easy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79751" y="500600"/>
            <a:ext cx="2730773" cy="235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/>
        </p:nvSpPr>
        <p:spPr>
          <a:xfrm>
            <a:off x="211950" y="1007300"/>
            <a:ext cx="8720100" cy="534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first “OP to IDB” task is OP vs IDB: a comparison of OPUS-Projects results to the corresponding published coordinates.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will result in action items and design requirements for the next generation OPUS-Projects.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will also serve as a basis for evaluating the next generation OPUS-Projects.</a:t>
            </a:r>
          </a:p>
          <a:p>
            <a:pPr marL="914400" marR="0" lvl="1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○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other words, OP vs IDB is the foundation for and justification of all subsequent work.</a:t>
            </a:r>
          </a:p>
        </p:txBody>
      </p:sp>
      <p:sp>
        <p:nvSpPr>
          <p:cNvPr id="163" name="Shape 163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SzPct val="30555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 vs IDB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64" name="Shape 164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165" name="Shape 165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 lang="en-US"/>
          </a:p>
        </p:txBody>
      </p:sp>
      <p:sp>
        <p:nvSpPr>
          <p:cNvPr id="168" name="Shape 168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Shape 174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175" name="Shape 175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Shape 176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7" name="Shape 17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8</a:t>
            </a:fld>
            <a:endParaRPr lang="en-US"/>
          </a:p>
        </p:txBody>
      </p:sp>
      <p:sp>
        <p:nvSpPr>
          <p:cNvPr id="178" name="Shape 178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sp>
        <p:nvSpPr>
          <p:cNvPr id="180" name="Shape 180"/>
          <p:cNvSpPr txBox="1"/>
          <p:nvPr/>
        </p:nvSpPr>
        <p:spPr>
          <a:xfrm>
            <a:off x="226950" y="999475"/>
            <a:ext cx="3777300" cy="5387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 Atlantic.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Great Lakes.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Midwest.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 Great Plains.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mountain West.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 Southwest.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Gulf coast.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in Alaska.</a:t>
            </a:r>
          </a:p>
          <a:p>
            <a:pPr marL="457200" lvl="0" indent="-406400" rtl="0">
              <a:spcBef>
                <a:spcPts val="1000"/>
              </a:spcBef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in the Pacific.</a:t>
            </a:r>
          </a:p>
        </p:txBody>
      </p:sp>
      <p:grpSp>
        <p:nvGrpSpPr>
          <p:cNvPr id="181" name="Shape 181"/>
          <p:cNvGrpSpPr/>
          <p:nvPr/>
        </p:nvGrpSpPr>
        <p:grpSpPr>
          <a:xfrm>
            <a:off x="4103500" y="999486"/>
            <a:ext cx="4583412" cy="5460697"/>
            <a:chOff x="3990200" y="864550"/>
            <a:chExt cx="4696600" cy="5595549"/>
          </a:xfrm>
        </p:grpSpPr>
        <p:pic>
          <p:nvPicPr>
            <p:cNvPr id="182" name="Shape 182" descr="comparison_1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004250" y="864550"/>
              <a:ext cx="4682550" cy="5387000"/>
            </a:xfrm>
            <a:prstGeom prst="rect">
              <a:avLst/>
            </a:prstGeom>
            <a:noFill/>
            <a:ln w="9525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83" name="Shape 183"/>
            <p:cNvSpPr txBox="1"/>
            <p:nvPr/>
          </p:nvSpPr>
          <p:spPr>
            <a:xfrm>
              <a:off x="3990200" y="6177500"/>
              <a:ext cx="4682700" cy="282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-US" sz="800">
                  <a:solidFill>
                    <a:srgbClr val="666666"/>
                  </a:solidFill>
                </a:rPr>
                <a:t>© Google INEGI. © Copyright 2016 Ursus Software, LLC.</a:t>
              </a:r>
            </a:p>
            <a:p>
              <a:pPr lvl="0">
                <a:spcBef>
                  <a:spcPts val="0"/>
                </a:spcBef>
                <a:buNone/>
              </a:pPr>
              <a:endParaRPr sz="800">
                <a:solidFill>
                  <a:srgbClr val="666666"/>
                </a:solidFill>
              </a:endParaRPr>
            </a:p>
            <a:p>
              <a:pPr lvl="0" rtl="0">
                <a:spcBef>
                  <a:spcPts val="0"/>
                </a:spcBef>
                <a:buNone/>
              </a:pPr>
              <a:endParaRPr sz="800">
                <a:solidFill>
                  <a:srgbClr val="666666"/>
                </a:solidFill>
              </a:endParaRPr>
            </a:p>
          </p:txBody>
        </p:sp>
      </p:grpSp>
      <p:sp>
        <p:nvSpPr>
          <p:cNvPr id="184" name="Shape 184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SzPct val="30555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surveys were selected?</a:t>
            </a: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Shape 189"/>
          <p:cNvGrpSpPr/>
          <p:nvPr/>
        </p:nvGrpSpPr>
        <p:grpSpPr>
          <a:xfrm>
            <a:off x="8513649" y="6403950"/>
            <a:ext cx="433440" cy="431833"/>
            <a:chOff x="5904" y="4543"/>
            <a:chExt cx="300" cy="300"/>
          </a:xfrm>
        </p:grpSpPr>
        <p:sp>
          <p:nvSpPr>
            <p:cNvPr id="190" name="Shape 190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5904" y="4543"/>
              <a:ext cx="300" cy="300"/>
            </a:xfrm>
            <a:prstGeom prst="roundRect">
              <a:avLst>
                <a:gd name="adj" fmla="val 560"/>
              </a:avLst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9</a:t>
            </a:fld>
            <a:endParaRPr lang="en-US"/>
          </a:p>
        </p:txBody>
      </p:sp>
      <p:sp>
        <p:nvSpPr>
          <p:cNvPr id="193" name="Shape 193"/>
          <p:cNvSpPr txBox="1">
            <a:spLocks noGrp="1"/>
          </p:cNvSpPr>
          <p:nvPr>
            <p:ph type="sldNum" idx="12"/>
          </p:nvPr>
        </p:nvSpPr>
        <p:spPr>
          <a:xfrm>
            <a:off x="333125" y="6356350"/>
            <a:ext cx="2133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/>
              <a:t>2016-08-04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sldNum" idx="12"/>
          </p:nvPr>
        </p:nvSpPr>
        <p:spPr>
          <a:xfrm>
            <a:off x="2466723" y="6356350"/>
            <a:ext cx="4086600" cy="3651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OP to IDB : Comparisons</a:t>
            </a:r>
          </a:p>
        </p:txBody>
      </p:sp>
      <p:pic>
        <p:nvPicPr>
          <p:cNvPr id="195" name="Shape 195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925" y="1130500"/>
            <a:ext cx="8654224" cy="1269800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96" name="Shape 196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700" y="2450000"/>
            <a:ext cx="8654199" cy="1269800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97" name="Shape 197"/>
          <p:cNvSpPr txBox="1"/>
          <p:nvPr/>
        </p:nvSpPr>
        <p:spPr>
          <a:xfrm>
            <a:off x="976625" y="1045725"/>
            <a:ext cx="55155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Most surveys were completed in 2011 - 2013.</a:t>
            </a:r>
          </a:p>
        </p:txBody>
      </p:sp>
      <p:sp>
        <p:nvSpPr>
          <p:cNvPr id="198" name="Shape 198"/>
          <p:cNvSpPr txBox="1"/>
          <p:nvPr/>
        </p:nvSpPr>
        <p:spPr>
          <a:xfrm>
            <a:off x="1045375" y="2373800"/>
            <a:ext cx="7289100" cy="30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seasons are sampled.</a:t>
            </a:r>
          </a:p>
        </p:txBody>
      </p:sp>
      <p:pic>
        <p:nvPicPr>
          <p:cNvPr id="199" name="Shape 199" title="Chart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675" y="3769500"/>
            <a:ext cx="8654100" cy="1269800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00" name="Shape 200"/>
          <p:cNvSpPr txBox="1"/>
          <p:nvPr/>
        </p:nvSpPr>
        <p:spPr>
          <a:xfrm>
            <a:off x="1045375" y="3738500"/>
            <a:ext cx="7289100" cy="43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Number of passive marks in a survey ranged from 1 to 40.</a:t>
            </a:r>
          </a:p>
        </p:txBody>
      </p:sp>
      <p:pic>
        <p:nvPicPr>
          <p:cNvPr id="201" name="Shape 201" title="Chart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6925" y="5089000"/>
            <a:ext cx="8654100" cy="1269800"/>
          </a:xfrm>
          <a:prstGeom prst="rect">
            <a:avLst/>
          </a:prstGeom>
          <a:noFill/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02" name="Shape 202"/>
          <p:cNvSpPr txBox="1"/>
          <p:nvPr/>
        </p:nvSpPr>
        <p:spPr>
          <a:xfrm>
            <a:off x="1045375" y="5040800"/>
            <a:ext cx="7289100" cy="30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Total survey durations ranged from 1 - 340 days.</a:t>
            </a:r>
          </a:p>
        </p:txBody>
      </p:sp>
      <p:sp>
        <p:nvSpPr>
          <p:cNvPr id="203" name="Shape 203"/>
          <p:cNvSpPr txBox="1"/>
          <p:nvPr/>
        </p:nvSpPr>
        <p:spPr>
          <a:xfrm>
            <a:off x="390425" y="348200"/>
            <a:ext cx="8720100" cy="659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SzPct val="30555"/>
              <a:buNone/>
            </a:pPr>
            <a:r>
              <a:rPr lang="en-US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are these survey like?</a:t>
            </a: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6985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1004</Words>
  <Application>Microsoft Office PowerPoint</Application>
  <PresentationFormat>On-screen Show (4:3)</PresentationFormat>
  <Paragraphs>227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Mark Schenewerk</cp:lastModifiedBy>
  <cp:revision>1</cp:revision>
  <dcterms:modified xsi:type="dcterms:W3CDTF">2016-08-02T15:20:51Z</dcterms:modified>
</cp:coreProperties>
</file>