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3660" r:id="rId3"/>
    <p:sldMasterId id="2147483666" r:id="rId4"/>
    <p:sldMasterId id="2147483679" r:id="rId5"/>
    <p:sldMasterId id="2147483691" r:id="rId6"/>
  </p:sldMasterIdLst>
  <p:notesMasterIdLst>
    <p:notesMasterId r:id="rId23"/>
  </p:notesMasterIdLst>
  <p:handoutMasterIdLst>
    <p:handoutMasterId r:id="rId24"/>
  </p:handoutMasterIdLst>
  <p:sldIdLst>
    <p:sldId id="256" r:id="rId7"/>
    <p:sldId id="274" r:id="rId8"/>
    <p:sldId id="266" r:id="rId9"/>
    <p:sldId id="257" r:id="rId10"/>
    <p:sldId id="283" r:id="rId11"/>
    <p:sldId id="277" r:id="rId12"/>
    <p:sldId id="278" r:id="rId13"/>
    <p:sldId id="282" r:id="rId14"/>
    <p:sldId id="271" r:id="rId15"/>
    <p:sldId id="273" r:id="rId16"/>
    <p:sldId id="284" r:id="rId17"/>
    <p:sldId id="285" r:id="rId18"/>
    <p:sldId id="268" r:id="rId19"/>
    <p:sldId id="269" r:id="rId20"/>
    <p:sldId id="267" r:id="rId21"/>
    <p:sldId id="27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FF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836" autoAdjust="0"/>
    <p:restoredTop sz="94670" autoAdjust="0"/>
  </p:normalViewPr>
  <p:slideViewPr>
    <p:cSldViewPr>
      <p:cViewPr varScale="1">
        <p:scale>
          <a:sx n="132" d="100"/>
          <a:sy n="132" d="100"/>
        </p:scale>
        <p:origin x="162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4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86B488C-1273-4F46-A528-C4B9A09DBE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518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CEC76FE6-18FF-4904-A79F-D11B604C1B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0360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L1: 1575.42 MHz</a:t>
            </a:r>
            <a:br>
              <a:rPr lang="en-US"/>
            </a:br>
            <a:r>
              <a:rPr lang="en-US"/>
              <a:t>L2: 1227.60 MHz</a:t>
            </a:r>
            <a:br>
              <a:rPr lang="en-US"/>
            </a:br>
            <a:r>
              <a:rPr lang="en-US"/>
              <a:t>L3: 1381.05 MHz</a:t>
            </a:r>
            <a:br>
              <a:rPr lang="en-US"/>
            </a:br>
            <a:r>
              <a:rPr lang="en-US"/>
              <a:t>L4: 1379.913 MHz</a:t>
            </a:r>
            <a:br>
              <a:rPr lang="en-US"/>
            </a:br>
            <a:r>
              <a:rPr lang="en-US"/>
              <a:t>L5: 1176.45 MHz</a:t>
            </a:r>
          </a:p>
          <a:p>
            <a:r>
              <a:rPr lang="en-US"/>
              <a:t>SGLS:</a:t>
            </a:r>
            <a:r>
              <a:rPr lang="en-US" baseline="0"/>
              <a:t> </a:t>
            </a:r>
            <a:r>
              <a:rPr lang="en-US"/>
              <a:t>1783.74 MHz </a:t>
            </a:r>
          </a:p>
          <a:p>
            <a:r>
              <a:rPr lang="en-US"/>
              <a:t>SAR/GPS: Hosted Canadian Payload (Future), locate people</a:t>
            </a:r>
            <a:r>
              <a:rPr lang="en-US" baseline="0"/>
              <a:t> for SAR (SV9+)</a:t>
            </a:r>
          </a:p>
          <a:p>
            <a:endParaRPr lang="en-US" baseline="0"/>
          </a:p>
          <a:p>
            <a:r>
              <a:rPr lang="en-US" baseline="0"/>
              <a:t>Info:  Capital leaders is primary</a:t>
            </a:r>
          </a:p>
          <a:p>
            <a:r>
              <a:rPr lang="en-US" baseline="0"/>
              <a:t>Colors: </a:t>
            </a:r>
          </a:p>
          <a:p>
            <a:r>
              <a:rPr lang="en-US" baseline="0"/>
              <a:t>Light Orange: Radionavigation </a:t>
            </a:r>
          </a:p>
          <a:p>
            <a:r>
              <a:rPr lang="en-US" baseline="0"/>
              <a:t>Light Green: Radionavigation satellite</a:t>
            </a:r>
          </a:p>
          <a:p>
            <a:r>
              <a:rPr lang="en-US" baseline="0"/>
              <a:t>Maroon: Aeronautical Radionavigation </a:t>
            </a:r>
          </a:p>
          <a:p>
            <a:br>
              <a:rPr lang="en-US"/>
            </a:b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1DED23-5EE3-4C19-9A2A-7862F4180DBD}" type="slidenum"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83419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E76655-8855-40B4-9A71-72827EB93247}" type="slidenum">
              <a:rPr kumimoji="0" lang="en-US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3769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3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4" name="Rectangle 32"/>
          <p:cNvSpPr>
            <a:spLocks noGrp="1" noChangeArrowheads="1"/>
          </p:cNvSpPr>
          <p:nvPr>
            <p:ph type="ctrTitle" sz="quarter"/>
          </p:nvPr>
        </p:nvSpPr>
        <p:spPr>
          <a:xfrm>
            <a:off x="2362200" y="1143000"/>
            <a:ext cx="5638800" cy="2438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105" name="Rectangle 3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667000" y="3886200"/>
            <a:ext cx="5334000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/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3166" name="Rectangle 9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67" name="Rectangle 9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68" name="Rectangle 9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C7BE582-C6D6-42C1-9349-E2A84CC8A2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FB647-AD83-4603-B7BF-FFAD3CBD6D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27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6383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1200" y="228600"/>
            <a:ext cx="4762500" cy="59436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A3655-1E44-4424-9E39-7DA470DC4A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745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04800" y="0"/>
            <a:ext cx="1096963" cy="36004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5" name="Picture 9" descr="AFSPC_SMC TRNS"/>
          <p:cNvPicPr>
            <a:picLocks noChangeAspect="1" noChangeArrowheads="1"/>
          </p:cNvPicPr>
          <p:nvPr/>
        </p:nvPicPr>
        <p:blipFill>
          <a:blip r:embed="rId2" cstate="print">
            <a:lum bright="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100"/>
            <a:ext cx="3124200" cy="297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304800" y="3810000"/>
            <a:ext cx="1096963" cy="838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304800" y="5715000"/>
            <a:ext cx="1096963" cy="4540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304800" y="6365875"/>
            <a:ext cx="1096963" cy="3397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304800" y="4876800"/>
            <a:ext cx="1096963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154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1400" y="4800600"/>
            <a:ext cx="5257800" cy="762000"/>
          </a:xfrm>
        </p:spPr>
        <p:txBody>
          <a:bodyPr/>
          <a:lstStyle>
            <a:lvl1pPr marL="0" indent="0" algn="r">
              <a:buFontTx/>
              <a:buNone/>
              <a:defRPr sz="2000" i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15487" name="Rectangle 31"/>
          <p:cNvSpPr>
            <a:spLocks noGrp="1" noChangeArrowheads="1"/>
          </p:cNvSpPr>
          <p:nvPr>
            <p:ph type="ctrTitle" sz="quarter"/>
          </p:nvPr>
        </p:nvSpPr>
        <p:spPr>
          <a:xfrm>
            <a:off x="3352800" y="2362200"/>
            <a:ext cx="5484813" cy="1143000"/>
          </a:xfrm>
        </p:spPr>
        <p:txBody>
          <a:bodyPr lIns="82296" tIns="36576" rIns="82296" bIns="36576" anchor="b" anchorCtr="1"/>
          <a:lstStyle>
            <a:lvl1pPr algn="ctr">
              <a:defRPr sz="37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65949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64936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587284"/>
            <a:ext cx="6426200" cy="4033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54065" y="1157289"/>
            <a:ext cx="8008937" cy="4633912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6911864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358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B57A348-A4F5-4D32-BFA7-BC2D1D0946D5}" type="slidenum"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4981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7888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2AE9E-B796-4ECC-B1E7-3C7425A309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56411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1DFA62-AD3F-4F27-BCA8-0A1CC5024E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42482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E8863E-9535-4306-ACC0-4F28FD9AA5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656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06361-70C8-432A-93F0-141DC7F2B0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3854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51464E-5076-4ED6-8E2D-0A803835D2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14258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072631-17AB-4F44-9E6C-3E40EA16B8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14678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EF89B-5243-447D-85D9-7C87A1AA73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03140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007A1-4E70-4AD9-96F4-6EFD4D3151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889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F92D1-B436-4DAB-AD7D-77F144C92C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86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83532-65B5-4BB1-AF82-2073CA906A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35075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DA645-FC7D-4441-BC32-4C0B32C11C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14807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72C9BB-E09A-4C28-847A-5D70BF4310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40045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BEB2AF3-8595-4848-8D5C-679F40540B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41890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orporate_titlePgv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5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ZetaLogo_01fc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1" y="327660"/>
            <a:ext cx="2438400" cy="899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50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971800"/>
            <a:ext cx="7772400" cy="1143000"/>
          </a:xfrm>
          <a:effectLst>
            <a:outerShdw dist="35921" dir="2700000" algn="ctr" rotWithShape="0">
              <a:srgbClr val="808080"/>
            </a:outerShdw>
          </a:effectLst>
        </p:spPr>
        <p:txBody>
          <a:bodyPr/>
          <a:lstStyle>
            <a:lvl1pPr>
              <a:defRPr sz="4000" b="1">
                <a:solidFill>
                  <a:srgbClr val="0E337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247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799" y="4406900"/>
            <a:ext cx="704691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799" y="2906713"/>
            <a:ext cx="7046913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D7405-60FD-4A25-B3DD-05BF605EA6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1312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8764D-7646-48FE-8B3C-FC789373CF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8" descr="ZetaLogo_01f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205" y="152400"/>
            <a:ext cx="1066800" cy="393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936012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8F50C-EC4B-413E-82A7-68F3CD318B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0828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990600"/>
            <a:ext cx="40005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0005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A902B-64F2-443E-9AE5-A250066579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7739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B5550-820B-4B92-99D2-256BA5430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0121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1217E-F732-432E-9901-729F5C669E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907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12139-C158-4706-A060-5734B766F6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2746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92115-2F47-4002-B010-590763608D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1601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28EE2-20D5-4BD9-BAAB-001AB4E337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35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66FCD-BF7F-4E8A-ACE4-A793F163E8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7421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76200"/>
            <a:ext cx="2209800" cy="6172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76200"/>
            <a:ext cx="6477000" cy="6172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A71AE-3F59-48EE-8B40-4192F3731B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513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1371600"/>
            <a:ext cx="3048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371600"/>
            <a:ext cx="3048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0DF076-3FBF-4A8F-80EC-28CA0F9DD5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417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Gold-tile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228600" y="228600"/>
            <a:ext cx="8686800" cy="6400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/>
          </a:p>
        </p:txBody>
      </p:sp>
      <p:pic>
        <p:nvPicPr>
          <p:cNvPr id="6" name="Picture 12" descr="PowerPoint-title-bottom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862638"/>
            <a:ext cx="8686800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Title page top (EXCOM)"/>
          <p:cNvPicPr>
            <a:picLocks noChangeAspect="1" noChangeArrowheads="1"/>
          </p:cNvPicPr>
          <p:nvPr userDrawn="1"/>
        </p:nvPicPr>
        <p:blipFill>
          <a:blip r:embed="rId4" cstate="print"/>
          <a:srcRect l="1424"/>
          <a:stretch>
            <a:fillRect/>
          </a:stretch>
        </p:blipFill>
        <p:spPr bwMode="auto">
          <a:xfrm>
            <a:off x="228600" y="228600"/>
            <a:ext cx="8686800" cy="153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552450" y="2047875"/>
            <a:ext cx="8039100" cy="155257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552450" y="3609975"/>
            <a:ext cx="8039100" cy="1695450"/>
          </a:xfrm>
        </p:spPr>
        <p:txBody>
          <a:bodyPr anchor="ctr" anchorCtr="1"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Text Box 8"/>
          <p:cNvSpPr txBox="1">
            <a:spLocks noChangeArrowheads="1"/>
          </p:cNvSpPr>
          <p:nvPr userDrawn="1"/>
        </p:nvSpPr>
        <p:spPr bwMode="auto">
          <a:xfrm>
            <a:off x="0" y="6604815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>
                <a:solidFill>
                  <a:srgbClr val="006600"/>
                </a:solidFill>
                <a:latin typeface="Arial" charset="0"/>
              </a:rPr>
              <a:t>FOR OFFICIAL USE ONLY</a:t>
            </a:r>
          </a:p>
        </p:txBody>
      </p:sp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0" y="-28575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>
                <a:solidFill>
                  <a:srgbClr val="006600"/>
                </a:solidFill>
                <a:latin typeface="Arial" charset="0"/>
              </a:rPr>
              <a:t>FOR OFFICIAL USE ONLY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8779798" y="656927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B4C873D6-53EF-4420-94F6-8F9B012543A2}" type="slidenum">
              <a:rPr lang="en-US" sz="1400" smtClean="0">
                <a:solidFill>
                  <a:srgbClr val="003399"/>
                </a:solidFill>
              </a:rPr>
              <a:pPr algn="r"/>
              <a:t>‹#›</a:t>
            </a:fld>
            <a:endParaRPr lang="en-US" sz="140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74936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8779798" y="656927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B4C873D6-53EF-4420-94F6-8F9B012543A2}" type="slidenum">
              <a:rPr lang="en-US" sz="1400" smtClean="0">
                <a:solidFill>
                  <a:srgbClr val="003399"/>
                </a:solidFill>
              </a:rPr>
              <a:pPr algn="r"/>
              <a:t>‹#›</a:t>
            </a:fld>
            <a:endParaRPr lang="en-US" sz="140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165421"/>
      </p:ext>
    </p:extLst>
  </p:cSld>
  <p:clrMapOvr>
    <a:masterClrMapping/>
  </p:clrMapOvr>
  <p:transition spd="med"/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219573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56586021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1462920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3959995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613546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6463692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546271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052919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35113"/>
            <a:ext cx="3429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800" y="2174875"/>
            <a:ext cx="3429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535113"/>
            <a:ext cx="3581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5400" y="2174875"/>
            <a:ext cx="3581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291BC-C0BE-4454-B6FD-E10313E72F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12827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0988" y="157163"/>
            <a:ext cx="2057400" cy="61674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157163"/>
            <a:ext cx="6022975" cy="61674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196933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4675C-63F2-4474-8BB9-0E7CEB072A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7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33C3B-11B0-46D4-8DAE-F9DF6935FAA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959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287" y="273050"/>
            <a:ext cx="27797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273050"/>
            <a:ext cx="44196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287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13750-4AB4-48A8-B763-37883CEE07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517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C3572-32B7-45E0-9C7C-9AB15D44FC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2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228600"/>
            <a:ext cx="6553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57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0" y="1371600"/>
            <a:ext cx="6248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68" name="Rectangle 4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524000" y="6324600"/>
            <a:ext cx="1371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6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0" y="6324600"/>
            <a:ext cx="42672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7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324600"/>
            <a:ext cx="1066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95C5CA75-96F3-42DA-8C73-E2B32B310B9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10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Verdana" pitchFamily="34" charset="0"/>
        <a:buChar char="−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Verdana" pitchFamily="34" charset="0"/>
        <a:buChar char="−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741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5725" tIns="39688" rIns="85725" bIns="39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7" name="Group 22"/>
          <p:cNvGrpSpPr>
            <a:grpSpLocks/>
          </p:cNvGrpSpPr>
          <p:nvPr/>
        </p:nvGrpSpPr>
        <p:grpSpPr bwMode="auto">
          <a:xfrm flipV="1">
            <a:off x="0" y="820738"/>
            <a:ext cx="8902700" cy="74612"/>
            <a:chOff x="0" y="534"/>
            <a:chExt cx="5443" cy="85"/>
          </a:xfrm>
        </p:grpSpPr>
        <p:sp>
          <p:nvSpPr>
            <p:cNvPr id="1031" name="Rectangle 23"/>
            <p:cNvSpPr>
              <a:spLocks noChangeArrowheads="1"/>
            </p:cNvSpPr>
            <p:nvPr/>
          </p:nvSpPr>
          <p:spPr bwMode="auto">
            <a:xfrm>
              <a:off x="3739" y="534"/>
              <a:ext cx="247" cy="85"/>
            </a:xfrm>
            <a:prstGeom prst="rect">
              <a:avLst/>
            </a:pr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2" name="Rectangle 24"/>
            <p:cNvSpPr>
              <a:spLocks noChangeArrowheads="1"/>
            </p:cNvSpPr>
            <p:nvPr/>
          </p:nvSpPr>
          <p:spPr bwMode="auto">
            <a:xfrm>
              <a:off x="4012" y="534"/>
              <a:ext cx="218" cy="85"/>
            </a:xfrm>
            <a:prstGeom prst="rect">
              <a:avLst/>
            </a:pr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3" name="Rectangle 25"/>
            <p:cNvSpPr>
              <a:spLocks noChangeArrowheads="1"/>
            </p:cNvSpPr>
            <p:nvPr/>
          </p:nvSpPr>
          <p:spPr bwMode="auto">
            <a:xfrm>
              <a:off x="4260" y="534"/>
              <a:ext cx="197" cy="85"/>
            </a:xfrm>
            <a:prstGeom prst="rect">
              <a:avLst/>
            </a:pr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4" name="Rectangle 26"/>
            <p:cNvSpPr>
              <a:spLocks noChangeArrowheads="1"/>
            </p:cNvSpPr>
            <p:nvPr/>
          </p:nvSpPr>
          <p:spPr bwMode="auto">
            <a:xfrm>
              <a:off x="4484" y="534"/>
              <a:ext cx="174" cy="85"/>
            </a:xfrm>
            <a:prstGeom prst="rect">
              <a:avLst/>
            </a:pr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5" name="Rectangle 27"/>
            <p:cNvSpPr>
              <a:spLocks noChangeArrowheads="1"/>
            </p:cNvSpPr>
            <p:nvPr/>
          </p:nvSpPr>
          <p:spPr bwMode="auto">
            <a:xfrm>
              <a:off x="4684" y="534"/>
              <a:ext cx="150" cy="85"/>
            </a:xfrm>
            <a:prstGeom prst="rect">
              <a:avLst/>
            </a:pr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6" name="Rectangle 28"/>
            <p:cNvSpPr>
              <a:spLocks noChangeArrowheads="1"/>
            </p:cNvSpPr>
            <p:nvPr/>
          </p:nvSpPr>
          <p:spPr bwMode="auto">
            <a:xfrm>
              <a:off x="4859" y="534"/>
              <a:ext cx="127" cy="85"/>
            </a:xfrm>
            <a:prstGeom prst="rect">
              <a:avLst/>
            </a:pr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7" name="Rectangle 29"/>
            <p:cNvSpPr>
              <a:spLocks noChangeArrowheads="1"/>
            </p:cNvSpPr>
            <p:nvPr/>
          </p:nvSpPr>
          <p:spPr bwMode="auto">
            <a:xfrm>
              <a:off x="0" y="534"/>
              <a:ext cx="3711" cy="85"/>
            </a:xfrm>
            <a:prstGeom prst="rect">
              <a:avLst/>
            </a:pr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8" name="Rectangle 30"/>
            <p:cNvSpPr>
              <a:spLocks noChangeArrowheads="1"/>
            </p:cNvSpPr>
            <p:nvPr/>
          </p:nvSpPr>
          <p:spPr bwMode="auto">
            <a:xfrm>
              <a:off x="5350" y="534"/>
              <a:ext cx="48" cy="85"/>
            </a:xfrm>
            <a:prstGeom prst="rect">
              <a:avLst/>
            </a:pr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9" name="Rectangle 31"/>
            <p:cNvSpPr>
              <a:spLocks noChangeArrowheads="1"/>
            </p:cNvSpPr>
            <p:nvPr/>
          </p:nvSpPr>
          <p:spPr bwMode="auto">
            <a:xfrm>
              <a:off x="5254" y="534"/>
              <a:ext cx="70" cy="85"/>
            </a:xfrm>
            <a:prstGeom prst="rect">
              <a:avLst/>
            </a:pr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40" name="Rectangle 32"/>
            <p:cNvSpPr>
              <a:spLocks noChangeArrowheads="1"/>
            </p:cNvSpPr>
            <p:nvPr/>
          </p:nvSpPr>
          <p:spPr bwMode="auto">
            <a:xfrm>
              <a:off x="5139" y="534"/>
              <a:ext cx="91" cy="85"/>
            </a:xfrm>
            <a:prstGeom prst="rect">
              <a:avLst/>
            </a:pr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41" name="Rectangle 33"/>
            <p:cNvSpPr>
              <a:spLocks noChangeArrowheads="1"/>
            </p:cNvSpPr>
            <p:nvPr/>
          </p:nvSpPr>
          <p:spPr bwMode="auto">
            <a:xfrm>
              <a:off x="5011" y="534"/>
              <a:ext cx="102" cy="85"/>
            </a:xfrm>
            <a:prstGeom prst="rect">
              <a:avLst/>
            </a:pr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42" name="Rectangle 34"/>
            <p:cNvSpPr>
              <a:spLocks noChangeArrowheads="1"/>
            </p:cNvSpPr>
            <p:nvPr/>
          </p:nvSpPr>
          <p:spPr bwMode="auto">
            <a:xfrm>
              <a:off x="5420" y="534"/>
              <a:ext cx="23" cy="85"/>
            </a:xfrm>
            <a:prstGeom prst="rect">
              <a:avLst/>
            </a:prstGeom>
            <a:solidFill>
              <a:srgbClr val="00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  <a:cs typeface="Arial" charset="0"/>
              </a:endParaRPr>
            </a:p>
          </p:txBody>
        </p:sp>
      </p:grpSp>
      <p:pic>
        <p:nvPicPr>
          <p:cNvPr id="1028" name="Picture 38" descr="AFSPC_SMC TRNS"/>
          <p:cNvPicPr>
            <a:picLocks noChangeAspect="1" noChangeArrowheads="1"/>
          </p:cNvPicPr>
          <p:nvPr/>
        </p:nvPicPr>
        <p:blipFill>
          <a:blip r:embed="rId7" cstate="print">
            <a:lum bright="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84138"/>
            <a:ext cx="847725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673100" y="106363"/>
            <a:ext cx="82296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Rectangle 50"/>
          <p:cNvSpPr>
            <a:spLocks noChangeArrowheads="1"/>
          </p:cNvSpPr>
          <p:nvPr/>
        </p:nvSpPr>
        <p:spPr bwMode="auto">
          <a:xfrm>
            <a:off x="8647113" y="6646863"/>
            <a:ext cx="4968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312" tIns="42862" rIns="87312" bIns="42862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143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143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143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143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/>
            <a:fld id="{2035FBDC-C726-4BA8-A212-307107534BBC}" type="slidenum">
              <a:rPr lang="en-US" altLang="en-US" sz="800">
                <a:solidFill>
                  <a:srgbClr val="000000"/>
                </a:solidFill>
                <a:cs typeface="Arial" charset="0"/>
              </a:rPr>
              <a:pPr algn="r" eaLnBrk="0" hangingPunct="0"/>
              <a:t>‹#›</a:t>
            </a:fld>
            <a:endParaRPr lang="en-US" altLang="en-US" sz="8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239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r" rtl="0" fontAlgn="base">
        <a:lnSpc>
          <a:spcPct val="70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fontAlgn="base">
        <a:lnSpc>
          <a:spcPct val="70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Arial" charset="0"/>
          <a:cs typeface="Arial" charset="0"/>
        </a:defRPr>
      </a:lvl2pPr>
      <a:lvl3pPr algn="r" rtl="0" fontAlgn="base">
        <a:lnSpc>
          <a:spcPct val="70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Arial" charset="0"/>
          <a:cs typeface="Arial" charset="0"/>
        </a:defRPr>
      </a:lvl3pPr>
      <a:lvl4pPr algn="r" rtl="0" fontAlgn="base">
        <a:lnSpc>
          <a:spcPct val="70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Arial" charset="0"/>
          <a:cs typeface="Arial" charset="0"/>
        </a:defRPr>
      </a:lvl4pPr>
      <a:lvl5pPr algn="r" rtl="0" fontAlgn="base">
        <a:lnSpc>
          <a:spcPct val="70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Arial" charset="0"/>
          <a:cs typeface="Arial" charset="0"/>
        </a:defRPr>
      </a:lvl5pPr>
      <a:lvl6pPr marL="457200" algn="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Arial" charset="0"/>
          <a:cs typeface="Arial" charset="0"/>
        </a:defRPr>
      </a:lvl6pPr>
      <a:lvl7pPr marL="914400" algn="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Arial" charset="0"/>
          <a:cs typeface="Arial" charset="0"/>
        </a:defRPr>
      </a:lvl7pPr>
      <a:lvl8pPr marL="1371600" algn="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Arial" charset="0"/>
          <a:cs typeface="Arial" charset="0"/>
        </a:defRPr>
      </a:lvl8pPr>
      <a:lvl9pPr marL="1828800" algn="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231775" indent="-231775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0188" algn="l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cs typeface="+mn-cs"/>
        </a:defRPr>
      </a:lvl2pPr>
      <a:lvl3pPr marL="669925" indent="-204788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901700" indent="-230188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1146175" indent="-242888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1603375" indent="-242888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060575" indent="-242888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2517775" indent="-242888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2974975" indent="-242888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4E0392-35FB-4546-A1BB-B1F07F63F5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861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391275"/>
            <a:ext cx="9144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990600"/>
            <a:ext cx="8153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840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400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71E4A7A-2303-492D-8C6D-DEB39E42F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9" descr="temp1_header"/>
          <p:cNvPicPr>
            <a:picLocks noChangeAspect="1" noChangeArrowheads="1"/>
          </p:cNvPicPr>
          <p:nvPr userDrawn="1"/>
        </p:nvPicPr>
        <p:blipFill>
          <a:blip r:embed="rId14" cstate="print"/>
          <a:srcRect t="17778"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76200"/>
            <a:ext cx="883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71361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165788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165788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165788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165788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165788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165788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165788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165788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165788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165788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C6F7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owerPoint-title-bottom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037482"/>
            <a:ext cx="914400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157163"/>
            <a:ext cx="82327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30" name="Picture 6" descr="NCO Logo"/>
          <p:cNvPicPr>
            <a:picLocks noChangeAspect="1" noChangeArrowheads="1"/>
          </p:cNvPicPr>
          <p:nvPr/>
        </p:nvPicPr>
        <p:blipFill>
          <a:blip r:embed="rId14" cstate="print"/>
          <a:srcRect r="82474"/>
          <a:stretch>
            <a:fillRect/>
          </a:stretch>
        </p:blipFill>
        <p:spPr bwMode="auto">
          <a:xfrm>
            <a:off x="115888" y="95250"/>
            <a:ext cx="646112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eagl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253413" y="219075"/>
            <a:ext cx="708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Footer text (EXCOM)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33350" y="6556375"/>
            <a:ext cx="744855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675521" y="6601754"/>
            <a:ext cx="1017629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sz="800">
                <a:solidFill>
                  <a:srgbClr val="003399"/>
                </a:solidFill>
              </a:rPr>
              <a:t>ESG Presentation</a:t>
            </a:r>
          </a:p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aseline="0">
                <a:solidFill>
                  <a:srgbClr val="003399"/>
                </a:solidFill>
              </a:rPr>
              <a:t>December 17, </a:t>
            </a:r>
            <a:r>
              <a:rPr lang="en-US" sz="800">
                <a:solidFill>
                  <a:srgbClr val="003399"/>
                </a:solidFill>
              </a:rPr>
              <a:t>2015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8779798" y="656927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B4C873D6-53EF-4420-94F6-8F9B012543A2}" type="slidenum">
              <a:rPr lang="en-US" sz="1400" smtClean="0">
                <a:solidFill>
                  <a:srgbClr val="003399"/>
                </a:solidFill>
              </a:rPr>
              <a:pPr algn="r"/>
              <a:t>‹#›</a:t>
            </a:fld>
            <a:endParaRPr lang="en-US" sz="1400">
              <a:solidFill>
                <a:srgbClr val="003399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 userDrawn="1"/>
        </p:nvSpPr>
        <p:spPr bwMode="auto">
          <a:xfrm>
            <a:off x="0" y="-28575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>
                <a:solidFill>
                  <a:srgbClr val="006600"/>
                </a:solidFill>
                <a:latin typeface="Arial" charset="0"/>
              </a:rPr>
              <a:t>FOR OFFICIAL USE ONLY</a:t>
            </a:r>
          </a:p>
        </p:txBody>
      </p:sp>
      <p:sp>
        <p:nvSpPr>
          <p:cNvPr id="14" name="Text Box 8"/>
          <p:cNvSpPr txBox="1">
            <a:spLocks noChangeArrowheads="1"/>
          </p:cNvSpPr>
          <p:nvPr userDrawn="1"/>
        </p:nvSpPr>
        <p:spPr bwMode="auto">
          <a:xfrm>
            <a:off x="0" y="6604815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Franklin Gothic Medium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>
                <a:solidFill>
                  <a:srgbClr val="006600"/>
                </a:solidFill>
                <a:latin typeface="Arial" charset="0"/>
              </a:rPr>
              <a:t>FOR OFFICIAL USE ONLY</a:t>
            </a:r>
          </a:p>
        </p:txBody>
      </p:sp>
    </p:spTree>
    <p:extLst>
      <p:ext uri="{BB962C8B-B14F-4D97-AF65-F5344CB8AC3E}">
        <p14:creationId xmlns:p14="http://schemas.microsoft.com/office/powerpoint/2010/main" val="476975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spd="med"/>
  <p:hf hdr="0" ftr="0" dt="0"/>
  <p:txStyles>
    <p:titleStyle>
      <a:lvl1pPr algn="ctr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Franklin Gothic Demi" pitchFamily="34" charset="0"/>
        </a:defRPr>
      </a:lvl2pPr>
      <a:lvl3pPr algn="ctr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Franklin Gothic Demi" pitchFamily="34" charset="0"/>
        </a:defRPr>
      </a:lvl3pPr>
      <a:lvl4pPr algn="ctr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Franklin Gothic Demi" pitchFamily="34" charset="0"/>
        </a:defRPr>
      </a:lvl4pPr>
      <a:lvl5pPr algn="ctr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Franklin Gothic Demi" pitchFamily="34" charset="0"/>
        </a:defRPr>
      </a:lvl5pPr>
      <a:lvl6pPr marL="457200" algn="ctr" rtl="0" fontAlgn="base">
        <a:lnSpc>
          <a:spcPct val="75000"/>
        </a:lnSpc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Franklin Gothic Demi" pitchFamily="34" charset="0"/>
        </a:defRPr>
      </a:lvl6pPr>
      <a:lvl7pPr marL="914400" algn="ctr" rtl="0" fontAlgn="base">
        <a:lnSpc>
          <a:spcPct val="75000"/>
        </a:lnSpc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Franklin Gothic Demi" pitchFamily="34" charset="0"/>
        </a:defRPr>
      </a:lvl7pPr>
      <a:lvl8pPr marL="1371600" algn="ctr" rtl="0" fontAlgn="base">
        <a:lnSpc>
          <a:spcPct val="75000"/>
        </a:lnSpc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Franklin Gothic Demi" pitchFamily="34" charset="0"/>
        </a:defRPr>
      </a:lvl8pPr>
      <a:lvl9pPr marL="1828800" algn="ctr" rtl="0" fontAlgn="base">
        <a:lnSpc>
          <a:spcPct val="75000"/>
        </a:lnSpc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Franklin Gothic Demi" pitchFamily="34" charset="0"/>
        </a:defRPr>
      </a:lvl9pPr>
    </p:titleStyle>
    <p:bodyStyle>
      <a:lvl1pPr marL="342900" indent="-342900" algn="l" rtl="0" eaLnBrk="0" fontAlgn="base" hangingPunct="0">
        <a:lnSpc>
          <a:spcPct val="80000"/>
        </a:lnSpc>
        <a:spcBef>
          <a:spcPct val="4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80000"/>
        </a:lnSpc>
        <a:spcBef>
          <a:spcPct val="4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80000"/>
        </a:lnSpc>
        <a:spcBef>
          <a:spcPct val="4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80000"/>
        </a:lnSpc>
        <a:spcBef>
          <a:spcPct val="4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80000"/>
        </a:lnSpc>
        <a:spcBef>
          <a:spcPct val="4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80000"/>
        </a:lnSpc>
        <a:spcBef>
          <a:spcPct val="4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80000"/>
        </a:lnSpc>
        <a:spcBef>
          <a:spcPct val="4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80000"/>
        </a:lnSpc>
        <a:spcBef>
          <a:spcPct val="4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80000"/>
        </a:lnSpc>
        <a:spcBef>
          <a:spcPct val="4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133600" y="1143000"/>
            <a:ext cx="5943600" cy="2438400"/>
          </a:xfrm>
        </p:spPr>
        <p:txBody>
          <a:bodyPr/>
          <a:lstStyle/>
          <a:p>
            <a:pPr algn="ctr"/>
            <a:r>
              <a:rPr lang="en-US"/>
              <a:t>Spectrum Matters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>
              <a:spcBef>
                <a:spcPts val="600"/>
              </a:spcBef>
            </a:pPr>
            <a:r>
              <a:rPr lang="en-US"/>
              <a:t>FGCS/FGDC Meeting</a:t>
            </a:r>
          </a:p>
          <a:p>
            <a:pPr algn="ctr">
              <a:spcBef>
                <a:spcPts val="600"/>
              </a:spcBef>
            </a:pPr>
            <a:r>
              <a:rPr lang="en-US"/>
              <a:t>4 August 2016</a:t>
            </a:r>
          </a:p>
          <a:p>
            <a:endParaRPr lang="en-US"/>
          </a:p>
          <a:p>
            <a:pPr algn="ctr">
              <a:spcBef>
                <a:spcPts val="600"/>
              </a:spcBef>
            </a:pPr>
            <a:r>
              <a:rPr lang="en-US" sz="1400"/>
              <a:t>Larry Hothem</a:t>
            </a:r>
          </a:p>
          <a:p>
            <a:pPr algn="ctr">
              <a:spcBef>
                <a:spcPts val="600"/>
              </a:spcBef>
            </a:pPr>
            <a:r>
              <a:rPr lang="en-US" sz="1400"/>
              <a:t>USGS, Reston, VA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Receiver List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28764D-7646-48FE-8B3C-FC789373CF1A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1352838"/>
              </p:ext>
            </p:extLst>
          </p:nvPr>
        </p:nvGraphicFramePr>
        <p:xfrm>
          <a:off x="152400" y="1523994"/>
          <a:ext cx="8839198" cy="3657608"/>
        </p:xfrm>
        <a:graphic>
          <a:graphicData uri="http://schemas.openxmlformats.org/drawingml/2006/table">
            <a:tbl>
              <a:tblPr firstRow="1" firstCol="1" bandRow="1"/>
              <a:tblGrid>
                <a:gridCol w="5010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10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10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24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18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694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109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109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Agency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of Rx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Receiver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Antenna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Loc.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Active Ant.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2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Zeta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Mezz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NovAtel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723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Garmin - GPSMap 696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AeroAntenna Technology Inc AT2775-41-TNCF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72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Trimble SMT360 GPS receiver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Trimble SMT-360 Antenna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23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USDOT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HPR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NAVCOM SF3050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2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Android S5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2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UBLOX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EVK-M8N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7230"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NOAA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HPR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Javad Delta II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JAVAD JAVRINGANT_DM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72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HPR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Septentrio PolaRx4Pro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AERO AERAT1675_120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72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13, 14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HPR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Trimble NETR5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Trimble TRM55971.00, Trimble Zephyr 59800-00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G4, K5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72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HPR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Trimble NETR9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Trimble TRM29659.00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72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16, 18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HPR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Leica GRX1200GGPRO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Leica AX1202GG, LEIAT504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E4, E3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72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HPR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Trimble 5700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Trimble TRM41249.00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72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HPR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Trimble NETRS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 com Active L1/L2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72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UNAVCO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HPR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Septentrio PolaRx5 (Enabled)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72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HPR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Septentrio PolaRx5 (Disabled)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Choke Ring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72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NASA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TriG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Choke Ring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5345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76200"/>
            <a:ext cx="7162800" cy="762000"/>
          </a:xfrm>
        </p:spPr>
        <p:txBody>
          <a:bodyPr/>
          <a:lstStyle/>
          <a:p>
            <a:pPr algn="ctr"/>
            <a:r>
              <a:rPr lang="en-US" sz="2400" dirty="0"/>
              <a:t>National Advanced Spectrum and Communication Test Network (NASCTN)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838200"/>
            <a:ext cx="7086600" cy="4800600"/>
          </a:xfrm>
        </p:spPr>
        <p:txBody>
          <a:bodyPr/>
          <a:lstStyle/>
          <a:p>
            <a:r>
              <a:rPr lang="en-US" sz="1800" dirty="0">
                <a:solidFill>
                  <a:srgbClr val="0000FF"/>
                </a:solidFill>
              </a:rPr>
              <a:t>Project:  Impact of LTE Signals on GPS Receivers</a:t>
            </a:r>
          </a:p>
          <a:p>
            <a:pPr lvl="1"/>
            <a:r>
              <a:rPr lang="en-US" sz="1600" dirty="0"/>
              <a:t>Proposed by </a:t>
            </a:r>
            <a:r>
              <a:rPr lang="en-US" sz="1600" dirty="0" err="1"/>
              <a:t>Ligado</a:t>
            </a:r>
            <a:r>
              <a:rPr lang="en-US" sz="1600" dirty="0"/>
              <a:t> Networks</a:t>
            </a:r>
          </a:p>
          <a:p>
            <a:r>
              <a:rPr lang="en-US" sz="1800" dirty="0">
                <a:solidFill>
                  <a:srgbClr val="0000FF"/>
                </a:solidFill>
              </a:rPr>
              <a:t>Draft test plan distributed May 2016</a:t>
            </a:r>
          </a:p>
          <a:p>
            <a:r>
              <a:rPr lang="en-US" sz="1800" dirty="0">
                <a:solidFill>
                  <a:srgbClr val="0000FF"/>
                </a:solidFill>
              </a:rPr>
              <a:t>Briefing for PNT agencies held June 13</a:t>
            </a:r>
          </a:p>
          <a:p>
            <a:pPr lvl="1"/>
            <a:r>
              <a:rPr lang="en-US" sz="1600" dirty="0"/>
              <a:t>DOT sent comments and concerns to NASCTN Project Manager, July 6, 2016 </a:t>
            </a:r>
          </a:p>
          <a:p>
            <a:pPr lvl="1"/>
            <a:r>
              <a:rPr lang="en-US" sz="1600" dirty="0"/>
              <a:t>Key concern:  limitations of test data given proposed scope of study plan</a:t>
            </a:r>
          </a:p>
          <a:p>
            <a:r>
              <a:rPr lang="en-US" sz="1800" dirty="0">
                <a:solidFill>
                  <a:srgbClr val="0000FF"/>
                </a:solidFill>
              </a:rPr>
              <a:t>Revised test plan distributed July 22, 2016</a:t>
            </a:r>
          </a:p>
          <a:p>
            <a:r>
              <a:rPr lang="en-US" sz="1800" dirty="0">
                <a:solidFill>
                  <a:srgbClr val="0000FF"/>
                </a:solidFill>
              </a:rPr>
              <a:t>Other Concerns:</a:t>
            </a:r>
          </a:p>
          <a:p>
            <a:pPr lvl="1"/>
            <a:r>
              <a:rPr lang="en-US" sz="1600" dirty="0"/>
              <a:t>Test wasn’t announced in Federal Register</a:t>
            </a:r>
          </a:p>
          <a:p>
            <a:pPr lvl="1"/>
            <a:r>
              <a:rPr lang="en-US" sz="1600" dirty="0" err="1"/>
              <a:t>Ligado</a:t>
            </a:r>
            <a:r>
              <a:rPr lang="en-US" sz="1600" dirty="0"/>
              <a:t> defined the scope of the project</a:t>
            </a:r>
          </a:p>
          <a:p>
            <a:r>
              <a:rPr lang="en-US" sz="1800" dirty="0">
                <a:solidFill>
                  <a:srgbClr val="0000FF"/>
                </a:solidFill>
              </a:rPr>
              <a:t>Public details found in article published July 27, Inside GNSS News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7800" y="6305490"/>
            <a:ext cx="6934201" cy="400110"/>
          </a:xfrm>
          <a:prstGeom prst="rect">
            <a:avLst/>
          </a:prstGeom>
          <a:noFill/>
          <a:ln w="3492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/>
              <a:t>http://www.nist.gov/ctl/nasctn/impact-of-lte-on-gps-receivers.cfm</a:t>
            </a:r>
          </a:p>
        </p:txBody>
      </p:sp>
    </p:spTree>
    <p:extLst>
      <p:ext uri="{BB962C8B-B14F-4D97-AF65-F5344CB8AC3E}">
        <p14:creationId xmlns:p14="http://schemas.microsoft.com/office/powerpoint/2010/main" val="2225907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76200"/>
            <a:ext cx="7162800" cy="762000"/>
          </a:xfrm>
        </p:spPr>
        <p:txBody>
          <a:bodyPr/>
          <a:lstStyle/>
          <a:p>
            <a:pPr algn="ctr"/>
            <a:r>
              <a:rPr lang="en-US" sz="2400" dirty="0"/>
              <a:t>Spectrum Repurposing &amp; Interference with Space-Based PNT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066800"/>
            <a:ext cx="7391400" cy="5562600"/>
          </a:xfrm>
        </p:spPr>
        <p:txBody>
          <a:bodyPr/>
          <a:lstStyle/>
          <a:p>
            <a:r>
              <a:rPr lang="en-US" sz="1600" dirty="0">
                <a:solidFill>
                  <a:srgbClr val="0000FF"/>
                </a:solidFill>
              </a:rPr>
              <a:t>Reference June 13 letter – PNT Advisory Board to PNT EX</a:t>
            </a:r>
            <a:r>
              <a:rPr lang="en-US" sz="1600" dirty="0"/>
              <a:t>COM</a:t>
            </a:r>
          </a:p>
          <a:p>
            <a:r>
              <a:rPr lang="en-US" sz="1600" dirty="0">
                <a:solidFill>
                  <a:srgbClr val="0000FF"/>
                </a:solidFill>
              </a:rPr>
              <a:t>Concern with repurposing frequency bands adjacent to GPS to allow high-power terrestrial broadband services</a:t>
            </a:r>
          </a:p>
          <a:p>
            <a:r>
              <a:rPr lang="en-US" sz="1600" dirty="0">
                <a:solidFill>
                  <a:srgbClr val="0000FF"/>
                </a:solidFill>
              </a:rPr>
              <a:t>GPS is a space-based navigation system – </a:t>
            </a:r>
            <a:r>
              <a:rPr lang="en-US" sz="1600" u="sng" dirty="0">
                <a:solidFill>
                  <a:srgbClr val="0000FF"/>
                </a:solidFill>
              </a:rPr>
              <a:t>one-way si</a:t>
            </a:r>
            <a:r>
              <a:rPr lang="en-US" sz="1600" dirty="0">
                <a:solidFill>
                  <a:srgbClr val="0000FF"/>
                </a:solidFill>
              </a:rPr>
              <a:t>gnals; not a terrestrial-based two-way signal communication system</a:t>
            </a:r>
          </a:p>
          <a:p>
            <a:pPr lvl="1"/>
            <a:r>
              <a:rPr lang="en-US" sz="1400" dirty="0"/>
              <a:t>A fundamentally different use of the spectrum</a:t>
            </a:r>
          </a:p>
          <a:p>
            <a:pPr lvl="1"/>
            <a:r>
              <a:rPr lang="en-US" sz="1400" dirty="0"/>
              <a:t>Conflicts with principal allocation of band adjacent to GPS L1 signal – the Mobile Satellite Services (MSS)</a:t>
            </a:r>
          </a:p>
          <a:p>
            <a:r>
              <a:rPr lang="en-US" sz="1600" dirty="0">
                <a:solidFill>
                  <a:srgbClr val="0000FF"/>
                </a:solidFill>
              </a:rPr>
              <a:t>Proposed “sharing” of spectrum in bands adjacent to GPS and other GNSS is only possible among </a:t>
            </a:r>
            <a:r>
              <a:rPr lang="en-US" sz="1600" u="sng" dirty="0">
                <a:solidFill>
                  <a:srgbClr val="0000FF"/>
                </a:solidFill>
              </a:rPr>
              <a:t>compatible</a:t>
            </a:r>
            <a:r>
              <a:rPr lang="en-US" sz="1600" dirty="0">
                <a:solidFill>
                  <a:srgbClr val="0000FF"/>
                </a:solidFill>
              </a:rPr>
              <a:t> systems </a:t>
            </a:r>
          </a:p>
          <a:p>
            <a:r>
              <a:rPr lang="en-US" sz="1600" dirty="0">
                <a:solidFill>
                  <a:srgbClr val="0000FF"/>
                </a:solidFill>
              </a:rPr>
              <a:t>Recommends key criteria for assessing interference to GPS &amp; GNSS signals</a:t>
            </a:r>
          </a:p>
          <a:p>
            <a:pPr lvl="1"/>
            <a:r>
              <a:rPr lang="en-US" sz="1400" dirty="0"/>
              <a:t>Any new spectrum proposals must not affect existing &amp; evolving uses of space-based PNT services</a:t>
            </a:r>
          </a:p>
          <a:p>
            <a:pPr lvl="1"/>
            <a:r>
              <a:rPr lang="en-US" sz="1400" dirty="0"/>
              <a:t>Protect all classes of GPS/GNSS receivers</a:t>
            </a:r>
          </a:p>
          <a:p>
            <a:pPr lvl="1"/>
            <a:r>
              <a:rPr lang="en-US" sz="1400" dirty="0"/>
              <a:t>Protect all receiver operating modes, including signal acquisition/reacquisition</a:t>
            </a:r>
          </a:p>
          <a:p>
            <a:pPr lvl="1"/>
            <a:r>
              <a:rPr lang="en-US" sz="1400" dirty="0"/>
              <a:t>Protect all uses of all emerging GNSS signals</a:t>
            </a:r>
          </a:p>
        </p:txBody>
      </p:sp>
    </p:spTree>
    <p:extLst>
      <p:ext uri="{BB962C8B-B14F-4D97-AF65-F5344CB8AC3E}">
        <p14:creationId xmlns:p14="http://schemas.microsoft.com/office/powerpoint/2010/main" val="1420844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050470"/>
            <a:ext cx="5791200" cy="496388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6211" y="6141665"/>
            <a:ext cx="4761389" cy="6401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24000" y="206514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Spectrum information available at the website for the PNT National Coordination Office (NCO)</a:t>
            </a:r>
          </a:p>
        </p:txBody>
      </p:sp>
    </p:spTree>
    <p:extLst>
      <p:ext uri="{BB962C8B-B14F-4D97-AF65-F5344CB8AC3E}">
        <p14:creationId xmlns:p14="http://schemas.microsoft.com/office/powerpoint/2010/main" val="35055819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323452"/>
            <a:ext cx="7009744" cy="4467748"/>
          </a:xfrm>
        </p:spPr>
      </p:pic>
      <p:sp>
        <p:nvSpPr>
          <p:cNvPr id="5" name="TextBox 4"/>
          <p:cNvSpPr txBox="1"/>
          <p:nvPr/>
        </p:nvSpPr>
        <p:spPr>
          <a:xfrm>
            <a:off x="2743200" y="6019800"/>
            <a:ext cx="4624215" cy="461665"/>
          </a:xfrm>
          <a:prstGeom prst="rect">
            <a:avLst/>
          </a:prstGeom>
          <a:noFill/>
          <a:ln w="412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http://www.gps.gov/spectrum/ABC/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0" y="304800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Spectrum information available at the website for the PNT National Coordination Office (NCO)</a:t>
            </a:r>
          </a:p>
        </p:txBody>
      </p:sp>
    </p:spTree>
    <p:extLst>
      <p:ext uri="{BB962C8B-B14F-4D97-AF65-F5344CB8AC3E}">
        <p14:creationId xmlns:p14="http://schemas.microsoft.com/office/powerpoint/2010/main" val="91077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479550" y="579438"/>
            <a:ext cx="6237288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1" i="0" u="sng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</a:rPr>
              <a:t>CHECKS &amp; BALANCES SPECTRUM MANAGEMENT SYSTEM</a:t>
            </a:r>
            <a:endParaRPr kumimoji="0" lang="en-US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5363" name="Group 3"/>
          <p:cNvGrpSpPr>
            <a:grpSpLocks/>
          </p:cNvGrpSpPr>
          <p:nvPr/>
        </p:nvGrpSpPr>
        <p:grpSpPr bwMode="auto">
          <a:xfrm>
            <a:off x="1870075" y="981075"/>
            <a:ext cx="5275263" cy="390525"/>
            <a:chOff x="1178" y="490"/>
            <a:chExt cx="3323" cy="246"/>
          </a:xfrm>
        </p:grpSpPr>
        <p:sp>
          <p:nvSpPr>
            <p:cNvPr id="15364" name="Rectangle 4"/>
            <p:cNvSpPr>
              <a:spLocks noChangeArrowheads="1"/>
            </p:cNvSpPr>
            <p:nvPr/>
          </p:nvSpPr>
          <p:spPr bwMode="auto">
            <a:xfrm>
              <a:off x="1425" y="517"/>
              <a:ext cx="2799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200" b="1" i="0" u="none" strike="noStrike" kern="0" cap="none" spc="0" normalizeH="0" baseline="0" noProof="0" dirty="0">
                  <a:ln>
                    <a:noFill/>
                  </a:ln>
                  <a:solidFill>
                    <a:srgbClr val="000080"/>
                  </a:solidFill>
                  <a:effectLst/>
                  <a:uLnTx/>
                  <a:uFillTx/>
                </a:rPr>
                <a:t>COMMUNICATIONS ACT OF 1934</a:t>
              </a:r>
              <a:endParaRPr kumimoji="0" lang="en-US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65" name="Rectangle 5"/>
            <p:cNvSpPr>
              <a:spLocks noChangeArrowheads="1"/>
            </p:cNvSpPr>
            <p:nvPr/>
          </p:nvSpPr>
          <p:spPr bwMode="auto">
            <a:xfrm>
              <a:off x="1178" y="490"/>
              <a:ext cx="3323" cy="246"/>
            </a:xfrm>
            <a:prstGeom prst="rect">
              <a:avLst/>
            </a:prstGeom>
            <a:noFill/>
            <a:ln w="698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5366" name="Group 6"/>
          <p:cNvGrpSpPr>
            <a:grpSpLocks/>
          </p:cNvGrpSpPr>
          <p:nvPr/>
        </p:nvGrpSpPr>
        <p:grpSpPr bwMode="auto">
          <a:xfrm>
            <a:off x="3786188" y="2538413"/>
            <a:ext cx="1690687" cy="1606550"/>
            <a:chOff x="2385" y="1599"/>
            <a:chExt cx="1065" cy="1012"/>
          </a:xfrm>
        </p:grpSpPr>
        <p:sp>
          <p:nvSpPr>
            <p:cNvPr id="15367" name="Rectangle 7"/>
            <p:cNvSpPr>
              <a:spLocks noChangeArrowheads="1"/>
            </p:cNvSpPr>
            <p:nvPr/>
          </p:nvSpPr>
          <p:spPr bwMode="auto">
            <a:xfrm>
              <a:off x="2385" y="2005"/>
              <a:ext cx="1065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700" b="1" i="0" u="none" strike="noStrike" kern="0" cap="none" spc="0" normalizeH="0" baseline="0" noProof="0">
                  <a:ln>
                    <a:noFill/>
                  </a:ln>
                  <a:solidFill>
                    <a:srgbClr val="000080"/>
                  </a:solidFill>
                  <a:effectLst/>
                  <a:uLnTx/>
                  <a:uFillTx/>
                </a:rPr>
                <a:t>COORDINATION</a:t>
              </a:r>
              <a:endParaRPr kumimoji="0" lang="en-US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68" name="Line 8"/>
            <p:cNvSpPr>
              <a:spLocks noChangeShapeType="1"/>
            </p:cNvSpPr>
            <p:nvPr/>
          </p:nvSpPr>
          <p:spPr bwMode="auto">
            <a:xfrm>
              <a:off x="2673" y="1657"/>
              <a:ext cx="464" cy="1"/>
            </a:xfrm>
            <a:prstGeom prst="line">
              <a:avLst/>
            </a:prstGeom>
            <a:noFill/>
            <a:ln w="460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69" name="Freeform 9"/>
            <p:cNvSpPr>
              <a:spLocks/>
            </p:cNvSpPr>
            <p:nvPr/>
          </p:nvSpPr>
          <p:spPr bwMode="auto">
            <a:xfrm>
              <a:off x="2595" y="1599"/>
              <a:ext cx="118" cy="117"/>
            </a:xfrm>
            <a:custGeom>
              <a:avLst/>
              <a:gdLst>
                <a:gd name="T0" fmla="*/ 354 w 354"/>
                <a:gd name="T1" fmla="*/ 353 h 353"/>
                <a:gd name="T2" fmla="*/ 0 w 354"/>
                <a:gd name="T3" fmla="*/ 176 h 353"/>
                <a:gd name="T4" fmla="*/ 354 w 354"/>
                <a:gd name="T5" fmla="*/ 0 h 353"/>
                <a:gd name="T6" fmla="*/ 235 w 354"/>
                <a:gd name="T7" fmla="*/ 176 h 353"/>
                <a:gd name="T8" fmla="*/ 354 w 354"/>
                <a:gd name="T9" fmla="*/ 35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353">
                  <a:moveTo>
                    <a:pt x="354" y="353"/>
                  </a:moveTo>
                  <a:lnTo>
                    <a:pt x="0" y="176"/>
                  </a:lnTo>
                  <a:lnTo>
                    <a:pt x="354" y="0"/>
                  </a:lnTo>
                  <a:lnTo>
                    <a:pt x="235" y="176"/>
                  </a:lnTo>
                  <a:lnTo>
                    <a:pt x="354" y="3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70" name="Freeform 10"/>
            <p:cNvSpPr>
              <a:spLocks/>
            </p:cNvSpPr>
            <p:nvPr/>
          </p:nvSpPr>
          <p:spPr bwMode="auto">
            <a:xfrm>
              <a:off x="3098" y="1599"/>
              <a:ext cx="117" cy="117"/>
            </a:xfrm>
            <a:custGeom>
              <a:avLst/>
              <a:gdLst>
                <a:gd name="T0" fmla="*/ 0 w 353"/>
                <a:gd name="T1" fmla="*/ 0 h 353"/>
                <a:gd name="T2" fmla="*/ 353 w 353"/>
                <a:gd name="T3" fmla="*/ 176 h 353"/>
                <a:gd name="T4" fmla="*/ 0 w 353"/>
                <a:gd name="T5" fmla="*/ 353 h 353"/>
                <a:gd name="T6" fmla="*/ 118 w 353"/>
                <a:gd name="T7" fmla="*/ 176 h 353"/>
                <a:gd name="T8" fmla="*/ 0 w 353"/>
                <a:gd name="T9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353">
                  <a:moveTo>
                    <a:pt x="0" y="0"/>
                  </a:moveTo>
                  <a:lnTo>
                    <a:pt x="353" y="176"/>
                  </a:lnTo>
                  <a:lnTo>
                    <a:pt x="0" y="353"/>
                  </a:lnTo>
                  <a:lnTo>
                    <a:pt x="118" y="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71" name="Line 11"/>
            <p:cNvSpPr>
              <a:spLocks noChangeShapeType="1"/>
            </p:cNvSpPr>
            <p:nvPr/>
          </p:nvSpPr>
          <p:spPr bwMode="auto">
            <a:xfrm>
              <a:off x="2591" y="2552"/>
              <a:ext cx="627" cy="1"/>
            </a:xfrm>
            <a:prstGeom prst="line">
              <a:avLst/>
            </a:prstGeom>
            <a:noFill/>
            <a:ln w="460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72" name="Freeform 12"/>
            <p:cNvSpPr>
              <a:spLocks/>
            </p:cNvSpPr>
            <p:nvPr/>
          </p:nvSpPr>
          <p:spPr bwMode="auto">
            <a:xfrm>
              <a:off x="2513" y="2493"/>
              <a:ext cx="118" cy="118"/>
            </a:xfrm>
            <a:custGeom>
              <a:avLst/>
              <a:gdLst>
                <a:gd name="T0" fmla="*/ 353 w 353"/>
                <a:gd name="T1" fmla="*/ 353 h 353"/>
                <a:gd name="T2" fmla="*/ 0 w 353"/>
                <a:gd name="T3" fmla="*/ 177 h 353"/>
                <a:gd name="T4" fmla="*/ 353 w 353"/>
                <a:gd name="T5" fmla="*/ 0 h 353"/>
                <a:gd name="T6" fmla="*/ 235 w 353"/>
                <a:gd name="T7" fmla="*/ 177 h 353"/>
                <a:gd name="T8" fmla="*/ 353 w 353"/>
                <a:gd name="T9" fmla="*/ 35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353">
                  <a:moveTo>
                    <a:pt x="353" y="353"/>
                  </a:moveTo>
                  <a:lnTo>
                    <a:pt x="0" y="177"/>
                  </a:lnTo>
                  <a:lnTo>
                    <a:pt x="353" y="0"/>
                  </a:lnTo>
                  <a:lnTo>
                    <a:pt x="235" y="177"/>
                  </a:lnTo>
                  <a:lnTo>
                    <a:pt x="353" y="3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73" name="Freeform 13"/>
            <p:cNvSpPr>
              <a:spLocks/>
            </p:cNvSpPr>
            <p:nvPr/>
          </p:nvSpPr>
          <p:spPr bwMode="auto">
            <a:xfrm>
              <a:off x="3179" y="2493"/>
              <a:ext cx="118" cy="118"/>
            </a:xfrm>
            <a:custGeom>
              <a:avLst/>
              <a:gdLst>
                <a:gd name="T0" fmla="*/ 0 w 353"/>
                <a:gd name="T1" fmla="*/ 0 h 353"/>
                <a:gd name="T2" fmla="*/ 353 w 353"/>
                <a:gd name="T3" fmla="*/ 177 h 353"/>
                <a:gd name="T4" fmla="*/ 0 w 353"/>
                <a:gd name="T5" fmla="*/ 353 h 353"/>
                <a:gd name="T6" fmla="*/ 118 w 353"/>
                <a:gd name="T7" fmla="*/ 177 h 353"/>
                <a:gd name="T8" fmla="*/ 0 w 353"/>
                <a:gd name="T9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353">
                  <a:moveTo>
                    <a:pt x="0" y="0"/>
                  </a:moveTo>
                  <a:lnTo>
                    <a:pt x="353" y="177"/>
                  </a:lnTo>
                  <a:lnTo>
                    <a:pt x="0" y="353"/>
                  </a:lnTo>
                  <a:lnTo>
                    <a:pt x="118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5374" name="Group 14"/>
          <p:cNvGrpSpPr>
            <a:grpSpLocks/>
          </p:cNvGrpSpPr>
          <p:nvPr/>
        </p:nvGrpSpPr>
        <p:grpSpPr bwMode="auto">
          <a:xfrm>
            <a:off x="457200" y="4786312"/>
            <a:ext cx="8458200" cy="1843088"/>
            <a:chOff x="308" y="2916"/>
            <a:chExt cx="5099" cy="1161"/>
          </a:xfrm>
        </p:grpSpPr>
        <p:sp>
          <p:nvSpPr>
            <p:cNvPr id="15375" name="Rectangle 15"/>
            <p:cNvSpPr>
              <a:spLocks noChangeArrowheads="1"/>
            </p:cNvSpPr>
            <p:nvPr/>
          </p:nvSpPr>
          <p:spPr bwMode="auto">
            <a:xfrm>
              <a:off x="1150" y="2991"/>
              <a:ext cx="711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700" b="1" i="0" u="none" strike="noStrike" kern="0" cap="none" spc="0" normalizeH="0" baseline="0" noProof="0">
                  <a:ln>
                    <a:noFill/>
                  </a:ln>
                  <a:solidFill>
                    <a:srgbClr val="000080"/>
                  </a:solidFill>
                  <a:effectLst/>
                  <a:uLnTx/>
                  <a:uFillTx/>
                </a:rPr>
                <a:t>ADVISORY</a:t>
              </a:r>
              <a:endParaRPr kumimoji="0" lang="en-US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76" name="Rectangle 16"/>
            <p:cNvSpPr>
              <a:spLocks noChangeArrowheads="1"/>
            </p:cNvSpPr>
            <p:nvPr/>
          </p:nvSpPr>
          <p:spPr bwMode="auto">
            <a:xfrm>
              <a:off x="3726" y="3002"/>
              <a:ext cx="552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700" b="1" i="0" u="none" strike="noStrike" kern="0" cap="none" spc="0" normalizeH="0" baseline="0" noProof="0">
                  <a:ln>
                    <a:noFill/>
                  </a:ln>
                  <a:solidFill>
                    <a:srgbClr val="000080"/>
                  </a:solidFill>
                  <a:effectLst/>
                  <a:uLnTx/>
                  <a:uFillTx/>
                </a:rPr>
                <a:t>LIAISON</a:t>
              </a:r>
              <a:endParaRPr kumimoji="0" lang="en-US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77" name="Line 17"/>
            <p:cNvSpPr>
              <a:spLocks noChangeShapeType="1"/>
            </p:cNvSpPr>
            <p:nvPr/>
          </p:nvSpPr>
          <p:spPr bwMode="auto">
            <a:xfrm flipH="1">
              <a:off x="4576" y="2998"/>
              <a:ext cx="8" cy="140"/>
            </a:xfrm>
            <a:prstGeom prst="line">
              <a:avLst/>
            </a:prstGeom>
            <a:noFill/>
            <a:ln w="460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78" name="Freeform 18"/>
            <p:cNvSpPr>
              <a:spLocks/>
            </p:cNvSpPr>
            <p:nvPr/>
          </p:nvSpPr>
          <p:spPr bwMode="auto">
            <a:xfrm>
              <a:off x="4523" y="2919"/>
              <a:ext cx="118" cy="121"/>
            </a:xfrm>
            <a:custGeom>
              <a:avLst/>
              <a:gdLst>
                <a:gd name="T0" fmla="*/ 0 w 353"/>
                <a:gd name="T1" fmla="*/ 343 h 363"/>
                <a:gd name="T2" fmla="*/ 195 w 353"/>
                <a:gd name="T3" fmla="*/ 0 h 363"/>
                <a:gd name="T4" fmla="*/ 353 w 353"/>
                <a:gd name="T5" fmla="*/ 363 h 363"/>
                <a:gd name="T6" fmla="*/ 183 w 353"/>
                <a:gd name="T7" fmla="*/ 235 h 363"/>
                <a:gd name="T8" fmla="*/ 0 w 353"/>
                <a:gd name="T9" fmla="*/ 34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363">
                  <a:moveTo>
                    <a:pt x="0" y="343"/>
                  </a:moveTo>
                  <a:lnTo>
                    <a:pt x="195" y="0"/>
                  </a:lnTo>
                  <a:lnTo>
                    <a:pt x="353" y="363"/>
                  </a:lnTo>
                  <a:lnTo>
                    <a:pt x="183" y="235"/>
                  </a:lnTo>
                  <a:lnTo>
                    <a:pt x="0" y="3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79" name="Freeform 19"/>
            <p:cNvSpPr>
              <a:spLocks/>
            </p:cNvSpPr>
            <p:nvPr/>
          </p:nvSpPr>
          <p:spPr bwMode="auto">
            <a:xfrm>
              <a:off x="4519" y="3096"/>
              <a:ext cx="118" cy="121"/>
            </a:xfrm>
            <a:custGeom>
              <a:avLst/>
              <a:gdLst>
                <a:gd name="T0" fmla="*/ 353 w 353"/>
                <a:gd name="T1" fmla="*/ 20 h 363"/>
                <a:gd name="T2" fmla="*/ 158 w 353"/>
                <a:gd name="T3" fmla="*/ 363 h 363"/>
                <a:gd name="T4" fmla="*/ 0 w 353"/>
                <a:gd name="T5" fmla="*/ 0 h 363"/>
                <a:gd name="T6" fmla="*/ 170 w 353"/>
                <a:gd name="T7" fmla="*/ 128 h 363"/>
                <a:gd name="T8" fmla="*/ 353 w 353"/>
                <a:gd name="T9" fmla="*/ 2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363">
                  <a:moveTo>
                    <a:pt x="353" y="20"/>
                  </a:moveTo>
                  <a:lnTo>
                    <a:pt x="158" y="363"/>
                  </a:lnTo>
                  <a:lnTo>
                    <a:pt x="0" y="0"/>
                  </a:lnTo>
                  <a:lnTo>
                    <a:pt x="170" y="128"/>
                  </a:lnTo>
                  <a:lnTo>
                    <a:pt x="353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80" name="Line 20"/>
            <p:cNvSpPr>
              <a:spLocks noChangeShapeType="1"/>
            </p:cNvSpPr>
            <p:nvPr/>
          </p:nvSpPr>
          <p:spPr bwMode="auto">
            <a:xfrm>
              <a:off x="1005" y="2994"/>
              <a:ext cx="1" cy="113"/>
            </a:xfrm>
            <a:prstGeom prst="line">
              <a:avLst/>
            </a:prstGeom>
            <a:noFill/>
            <a:ln w="460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81" name="Freeform 21"/>
            <p:cNvSpPr>
              <a:spLocks/>
            </p:cNvSpPr>
            <p:nvPr/>
          </p:nvSpPr>
          <p:spPr bwMode="auto">
            <a:xfrm>
              <a:off x="946" y="2916"/>
              <a:ext cx="118" cy="118"/>
            </a:xfrm>
            <a:custGeom>
              <a:avLst/>
              <a:gdLst>
                <a:gd name="T0" fmla="*/ 0 w 353"/>
                <a:gd name="T1" fmla="*/ 354 h 354"/>
                <a:gd name="T2" fmla="*/ 177 w 353"/>
                <a:gd name="T3" fmla="*/ 0 h 354"/>
                <a:gd name="T4" fmla="*/ 353 w 353"/>
                <a:gd name="T5" fmla="*/ 354 h 354"/>
                <a:gd name="T6" fmla="*/ 177 w 353"/>
                <a:gd name="T7" fmla="*/ 236 h 354"/>
                <a:gd name="T8" fmla="*/ 0 w 353"/>
                <a:gd name="T9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354">
                  <a:moveTo>
                    <a:pt x="0" y="354"/>
                  </a:moveTo>
                  <a:lnTo>
                    <a:pt x="177" y="0"/>
                  </a:lnTo>
                  <a:lnTo>
                    <a:pt x="353" y="354"/>
                  </a:lnTo>
                  <a:lnTo>
                    <a:pt x="177" y="236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82" name="Freeform 22"/>
            <p:cNvSpPr>
              <a:spLocks/>
            </p:cNvSpPr>
            <p:nvPr/>
          </p:nvSpPr>
          <p:spPr bwMode="auto">
            <a:xfrm>
              <a:off x="946" y="3067"/>
              <a:ext cx="118" cy="118"/>
            </a:xfrm>
            <a:custGeom>
              <a:avLst/>
              <a:gdLst>
                <a:gd name="T0" fmla="*/ 353 w 353"/>
                <a:gd name="T1" fmla="*/ 0 h 353"/>
                <a:gd name="T2" fmla="*/ 177 w 353"/>
                <a:gd name="T3" fmla="*/ 353 h 353"/>
                <a:gd name="T4" fmla="*/ 0 w 353"/>
                <a:gd name="T5" fmla="*/ 0 h 353"/>
                <a:gd name="T6" fmla="*/ 177 w 353"/>
                <a:gd name="T7" fmla="*/ 118 h 353"/>
                <a:gd name="T8" fmla="*/ 353 w 353"/>
                <a:gd name="T9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353">
                  <a:moveTo>
                    <a:pt x="353" y="0"/>
                  </a:moveTo>
                  <a:lnTo>
                    <a:pt x="177" y="353"/>
                  </a:lnTo>
                  <a:lnTo>
                    <a:pt x="0" y="0"/>
                  </a:lnTo>
                  <a:lnTo>
                    <a:pt x="177" y="118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83" name="Rectangle 23"/>
            <p:cNvSpPr>
              <a:spLocks noChangeArrowheads="1"/>
            </p:cNvSpPr>
            <p:nvPr/>
          </p:nvSpPr>
          <p:spPr bwMode="auto">
            <a:xfrm>
              <a:off x="371" y="3238"/>
              <a:ext cx="503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200" b="1" i="0" u="none" strike="noStrike" kern="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</a:rPr>
                <a:t>INTERDEPARTMENT RADIO ADVISORY COMMITTEE (IRAC)</a:t>
              </a:r>
              <a:endParaRPr kumimoji="0" lang="en-US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84" name="Rectangle 24"/>
            <p:cNvSpPr>
              <a:spLocks noChangeArrowheads="1"/>
            </p:cNvSpPr>
            <p:nvPr/>
          </p:nvSpPr>
          <p:spPr bwMode="auto">
            <a:xfrm>
              <a:off x="1364" y="3791"/>
              <a:ext cx="3024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200" b="1" i="0" u="none" strike="noStrike" kern="0" cap="none" spc="0" normalizeH="0" baseline="0" noProof="0" dirty="0">
                  <a:ln>
                    <a:noFill/>
                  </a:ln>
                  <a:solidFill>
                    <a:srgbClr val="000080"/>
                  </a:solidFill>
                  <a:effectLst/>
                  <a:uLnTx/>
                  <a:uFillTx/>
                </a:rPr>
                <a:t>NTIA Chairs IRAC &amp; Subcommittees</a:t>
              </a:r>
              <a:endParaRPr kumimoji="0" lang="en-US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85" name="Rectangle 25"/>
            <p:cNvSpPr>
              <a:spLocks noChangeArrowheads="1"/>
            </p:cNvSpPr>
            <p:nvPr/>
          </p:nvSpPr>
          <p:spPr bwMode="auto">
            <a:xfrm>
              <a:off x="1168" y="3534"/>
              <a:ext cx="3316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200" b="1" i="0" u="none" strike="noStrike" kern="0" cap="none" spc="0" normalizeH="0" baseline="0" noProof="0" dirty="0">
                  <a:ln>
                    <a:noFill/>
                  </a:ln>
                  <a:solidFill>
                    <a:srgbClr val="000080"/>
                  </a:solidFill>
                  <a:effectLst/>
                  <a:uLnTx/>
                  <a:uFillTx/>
                </a:rPr>
                <a:t>20 </a:t>
              </a:r>
              <a:r>
                <a:rPr kumimoji="0" lang="en-US" altLang="en-US" sz="22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80"/>
                  </a:solidFill>
                  <a:effectLst/>
                  <a:uLnTx/>
                  <a:uFillTx/>
                </a:rPr>
                <a:t>Govt</a:t>
              </a:r>
              <a:r>
                <a:rPr kumimoji="0" lang="en-US" altLang="en-US" sz="2200" b="1" i="0" u="none" strike="noStrike" kern="0" cap="none" spc="0" normalizeH="0" baseline="0" noProof="0" dirty="0">
                  <a:ln>
                    <a:noFill/>
                  </a:ln>
                  <a:solidFill>
                    <a:srgbClr val="000080"/>
                  </a:solidFill>
                  <a:effectLst/>
                  <a:uLnTx/>
                  <a:uFillTx/>
                </a:rPr>
                <a:t> Departments/Agencies as Members</a:t>
              </a:r>
              <a:endParaRPr kumimoji="0" lang="en-US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86" name="Rectangle 26"/>
            <p:cNvSpPr>
              <a:spLocks noChangeArrowheads="1"/>
            </p:cNvSpPr>
            <p:nvPr/>
          </p:nvSpPr>
          <p:spPr bwMode="auto">
            <a:xfrm>
              <a:off x="308" y="3222"/>
              <a:ext cx="5099" cy="855"/>
            </a:xfrm>
            <a:prstGeom prst="rect">
              <a:avLst/>
            </a:prstGeom>
            <a:noFill/>
            <a:ln w="698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87" name="Rectangle 27"/>
            <p:cNvSpPr>
              <a:spLocks noChangeArrowheads="1"/>
            </p:cNvSpPr>
            <p:nvPr/>
          </p:nvSpPr>
          <p:spPr bwMode="auto">
            <a:xfrm flipV="1">
              <a:off x="336" y="3456"/>
              <a:ext cx="5040" cy="48"/>
            </a:xfrm>
            <a:prstGeom prst="rect">
              <a:avLst/>
            </a:prstGeom>
            <a:noFill/>
            <a:ln w="698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5388" name="Group 28"/>
          <p:cNvGrpSpPr>
            <a:grpSpLocks/>
          </p:cNvGrpSpPr>
          <p:nvPr/>
        </p:nvGrpSpPr>
        <p:grpSpPr bwMode="auto">
          <a:xfrm>
            <a:off x="609600" y="1409700"/>
            <a:ext cx="2900363" cy="3390900"/>
            <a:chOff x="367" y="782"/>
            <a:chExt cx="1827" cy="2136"/>
          </a:xfrm>
        </p:grpSpPr>
        <p:sp>
          <p:nvSpPr>
            <p:cNvPr id="15389" name="Line 29"/>
            <p:cNvSpPr>
              <a:spLocks noChangeShapeType="1"/>
            </p:cNvSpPr>
            <p:nvPr/>
          </p:nvSpPr>
          <p:spPr bwMode="auto">
            <a:xfrm flipH="1">
              <a:off x="1276" y="835"/>
              <a:ext cx="156" cy="144"/>
            </a:xfrm>
            <a:prstGeom prst="line">
              <a:avLst/>
            </a:prstGeom>
            <a:noFill/>
            <a:ln w="460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90" name="Freeform 30"/>
            <p:cNvSpPr>
              <a:spLocks/>
            </p:cNvSpPr>
            <p:nvPr/>
          </p:nvSpPr>
          <p:spPr bwMode="auto">
            <a:xfrm>
              <a:off x="1363" y="782"/>
              <a:ext cx="127" cy="123"/>
            </a:xfrm>
            <a:custGeom>
              <a:avLst/>
              <a:gdLst>
                <a:gd name="T0" fmla="*/ 0 w 380"/>
                <a:gd name="T1" fmla="*/ 109 h 369"/>
                <a:gd name="T2" fmla="*/ 380 w 380"/>
                <a:gd name="T3" fmla="*/ 0 h 369"/>
                <a:gd name="T4" fmla="*/ 240 w 380"/>
                <a:gd name="T5" fmla="*/ 369 h 369"/>
                <a:gd name="T6" fmla="*/ 207 w 380"/>
                <a:gd name="T7" fmla="*/ 160 h 369"/>
                <a:gd name="T8" fmla="*/ 0 w 380"/>
                <a:gd name="T9" fmla="*/ 10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" h="369">
                  <a:moveTo>
                    <a:pt x="0" y="109"/>
                  </a:moveTo>
                  <a:lnTo>
                    <a:pt x="380" y="0"/>
                  </a:lnTo>
                  <a:lnTo>
                    <a:pt x="240" y="369"/>
                  </a:lnTo>
                  <a:lnTo>
                    <a:pt x="207" y="16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91" name="Freeform 31"/>
            <p:cNvSpPr>
              <a:spLocks/>
            </p:cNvSpPr>
            <p:nvPr/>
          </p:nvSpPr>
          <p:spPr bwMode="auto">
            <a:xfrm>
              <a:off x="1218" y="909"/>
              <a:ext cx="127" cy="123"/>
            </a:xfrm>
            <a:custGeom>
              <a:avLst/>
              <a:gdLst>
                <a:gd name="T0" fmla="*/ 380 w 380"/>
                <a:gd name="T1" fmla="*/ 261 h 369"/>
                <a:gd name="T2" fmla="*/ 0 w 380"/>
                <a:gd name="T3" fmla="*/ 369 h 369"/>
                <a:gd name="T4" fmla="*/ 141 w 380"/>
                <a:gd name="T5" fmla="*/ 0 h 369"/>
                <a:gd name="T6" fmla="*/ 174 w 380"/>
                <a:gd name="T7" fmla="*/ 210 h 369"/>
                <a:gd name="T8" fmla="*/ 380 w 380"/>
                <a:gd name="T9" fmla="*/ 261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" h="369">
                  <a:moveTo>
                    <a:pt x="380" y="261"/>
                  </a:moveTo>
                  <a:lnTo>
                    <a:pt x="0" y="369"/>
                  </a:lnTo>
                  <a:lnTo>
                    <a:pt x="141" y="0"/>
                  </a:lnTo>
                  <a:lnTo>
                    <a:pt x="174" y="210"/>
                  </a:lnTo>
                  <a:lnTo>
                    <a:pt x="380" y="2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92" name="Rectangle 32"/>
            <p:cNvSpPr>
              <a:spLocks noChangeArrowheads="1"/>
            </p:cNvSpPr>
            <p:nvPr/>
          </p:nvSpPr>
          <p:spPr bwMode="auto">
            <a:xfrm>
              <a:off x="964" y="1126"/>
              <a:ext cx="616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3300" b="1" i="0" u="none" strike="noStrike" kern="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</a:rPr>
                <a:t>NTIA</a:t>
              </a:r>
              <a:endParaRPr kumimoji="0" lang="en-US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93" name="Rectangle 33"/>
            <p:cNvSpPr>
              <a:spLocks noChangeArrowheads="1"/>
            </p:cNvSpPr>
            <p:nvPr/>
          </p:nvSpPr>
          <p:spPr bwMode="auto">
            <a:xfrm>
              <a:off x="393" y="1101"/>
              <a:ext cx="1779" cy="1817"/>
            </a:xfrm>
            <a:prstGeom prst="rect">
              <a:avLst/>
            </a:prstGeom>
            <a:noFill/>
            <a:ln w="698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94" name="Rectangle 34"/>
            <p:cNvSpPr>
              <a:spLocks noChangeArrowheads="1"/>
            </p:cNvSpPr>
            <p:nvPr/>
          </p:nvSpPr>
          <p:spPr bwMode="auto">
            <a:xfrm>
              <a:off x="467" y="1710"/>
              <a:ext cx="1226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7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-  National Defense</a:t>
              </a:r>
              <a:endParaRPr kumimoji="0" lang="en-US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95" name="Rectangle 35"/>
            <p:cNvSpPr>
              <a:spLocks noChangeArrowheads="1"/>
            </p:cNvSpPr>
            <p:nvPr/>
          </p:nvSpPr>
          <p:spPr bwMode="auto">
            <a:xfrm>
              <a:off x="467" y="1869"/>
              <a:ext cx="1392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7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-  Law Enforcement &amp;</a:t>
              </a:r>
              <a:endParaRPr kumimoji="0" lang="en-US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96" name="Rectangle 36"/>
            <p:cNvSpPr>
              <a:spLocks noChangeArrowheads="1"/>
            </p:cNvSpPr>
            <p:nvPr/>
          </p:nvSpPr>
          <p:spPr bwMode="auto">
            <a:xfrm>
              <a:off x="467" y="2028"/>
              <a:ext cx="652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7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  Security</a:t>
              </a:r>
              <a:endParaRPr kumimoji="0" lang="en-US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97" name="Rectangle 37"/>
            <p:cNvSpPr>
              <a:spLocks noChangeArrowheads="1"/>
            </p:cNvSpPr>
            <p:nvPr/>
          </p:nvSpPr>
          <p:spPr bwMode="auto">
            <a:xfrm>
              <a:off x="467" y="2188"/>
              <a:ext cx="1081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7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-  Transportation</a:t>
              </a:r>
              <a:endParaRPr kumimoji="0" lang="en-US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98" name="Rectangle 38"/>
            <p:cNvSpPr>
              <a:spLocks noChangeArrowheads="1"/>
            </p:cNvSpPr>
            <p:nvPr/>
          </p:nvSpPr>
          <p:spPr bwMode="auto">
            <a:xfrm>
              <a:off x="467" y="2347"/>
              <a:ext cx="142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7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-  Resource </a:t>
              </a:r>
              <a:r>
                <a:rPr kumimoji="0" lang="en-US" altLang="en-US" sz="17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Mgt</a:t>
              </a:r>
              <a:r>
                <a:rPr kumimoji="0" lang="en-US" altLang="en-US" sz="17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Control</a:t>
              </a:r>
              <a:endParaRPr kumimoji="0" lang="en-US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99" name="Rectangle 39"/>
            <p:cNvSpPr>
              <a:spLocks noChangeArrowheads="1"/>
            </p:cNvSpPr>
            <p:nvPr/>
          </p:nvSpPr>
          <p:spPr bwMode="auto">
            <a:xfrm>
              <a:off x="467" y="2506"/>
              <a:ext cx="970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7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-  Emergencies</a:t>
              </a:r>
              <a:endParaRPr kumimoji="0" lang="en-US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400" name="Rectangle 40"/>
            <p:cNvSpPr>
              <a:spLocks noChangeArrowheads="1"/>
            </p:cNvSpPr>
            <p:nvPr/>
          </p:nvSpPr>
          <p:spPr bwMode="auto">
            <a:xfrm>
              <a:off x="467" y="2665"/>
              <a:ext cx="1084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7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-  Other Services</a:t>
              </a:r>
              <a:endParaRPr kumimoji="0" lang="en-US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401" name="Rectangle 41"/>
            <p:cNvSpPr>
              <a:spLocks noChangeArrowheads="1"/>
            </p:cNvSpPr>
            <p:nvPr/>
          </p:nvSpPr>
          <p:spPr bwMode="auto">
            <a:xfrm>
              <a:off x="451" y="1408"/>
              <a:ext cx="1543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7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(On behalf of President)</a:t>
              </a:r>
              <a:endParaRPr kumimoji="0" lang="en-US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402" name="Line 42"/>
            <p:cNvSpPr>
              <a:spLocks noChangeShapeType="1"/>
            </p:cNvSpPr>
            <p:nvPr/>
          </p:nvSpPr>
          <p:spPr bwMode="auto">
            <a:xfrm>
              <a:off x="367" y="1606"/>
              <a:ext cx="1827" cy="1"/>
            </a:xfrm>
            <a:prstGeom prst="line">
              <a:avLst/>
            </a:prstGeom>
            <a:noFill/>
            <a:ln w="698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5403" name="Text Box 43"/>
          <p:cNvSpPr txBox="1">
            <a:spLocks noChangeArrowheads="1"/>
          </p:cNvSpPr>
          <p:nvPr/>
        </p:nvSpPr>
        <p:spPr bwMode="auto">
          <a:xfrm>
            <a:off x="5562600" y="1752600"/>
            <a:ext cx="35814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</a:rPr>
              <a:t>             </a:t>
            </a:r>
            <a:r>
              <a:rPr kumimoji="0" lang="en-US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336600"/>
                </a:solidFill>
                <a:effectLst/>
                <a:uLnTx/>
                <a:uFillTx/>
                <a:latin typeface="Times New Roman" panose="02020603050405020304" pitchFamily="18" charset="0"/>
              </a:rPr>
              <a:t>FCC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</a:rPr>
              <a:t>(Independent Agency)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</a:rPr>
              <a:t>	-  Business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</a:rPr>
              <a:t>	-  State &amp; Local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</a:rPr>
              <a:t>	-  Entertainment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</a:rPr>
              <a:t>	-  Commercial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</a:rPr>
              <a:t>	-  Private</a:t>
            </a:r>
          </a:p>
        </p:txBody>
      </p:sp>
      <p:sp>
        <p:nvSpPr>
          <p:cNvPr id="15404" name="Rectangle 44"/>
          <p:cNvSpPr>
            <a:spLocks noChangeArrowheads="1"/>
          </p:cNvSpPr>
          <p:nvPr/>
        </p:nvSpPr>
        <p:spPr bwMode="auto">
          <a:xfrm>
            <a:off x="5715000" y="1676400"/>
            <a:ext cx="32766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405" name="Rectangle 45"/>
          <p:cNvSpPr>
            <a:spLocks noChangeArrowheads="1"/>
          </p:cNvSpPr>
          <p:nvPr/>
        </p:nvSpPr>
        <p:spPr bwMode="auto">
          <a:xfrm>
            <a:off x="5715000" y="1828800"/>
            <a:ext cx="3276600" cy="2971800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406" name="Line 46"/>
          <p:cNvSpPr>
            <a:spLocks noChangeShapeType="1"/>
          </p:cNvSpPr>
          <p:nvPr/>
        </p:nvSpPr>
        <p:spPr bwMode="auto">
          <a:xfrm flipV="1">
            <a:off x="5715000" y="2590800"/>
            <a:ext cx="3276600" cy="0"/>
          </a:xfrm>
          <a:prstGeom prst="line">
            <a:avLst/>
          </a:prstGeom>
          <a:noFill/>
          <a:ln w="539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407" name="Line 47"/>
          <p:cNvSpPr>
            <a:spLocks noChangeShapeType="1"/>
          </p:cNvSpPr>
          <p:nvPr/>
        </p:nvSpPr>
        <p:spPr bwMode="auto">
          <a:xfrm>
            <a:off x="6705600" y="1524000"/>
            <a:ext cx="533400" cy="228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" y="0"/>
            <a:ext cx="899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Communicating with IRAC/NTIA representatives on spectrum matters</a:t>
            </a:r>
          </a:p>
        </p:txBody>
      </p:sp>
    </p:spTree>
    <p:extLst>
      <p:ext uri="{BB962C8B-B14F-4D97-AF65-F5344CB8AC3E}">
        <p14:creationId xmlns:p14="http://schemas.microsoft.com/office/powerpoint/2010/main" val="11901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971800"/>
            <a:ext cx="6553200" cy="990600"/>
          </a:xfrm>
        </p:spPr>
        <p:txBody>
          <a:bodyPr/>
          <a:lstStyle/>
          <a:p>
            <a:pPr algn="ctr"/>
            <a:r>
              <a:rPr lang="en-US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8938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6553200" cy="457200"/>
          </a:xfrm>
        </p:spPr>
        <p:txBody>
          <a:bodyPr/>
          <a:lstStyle/>
          <a:p>
            <a:pPr algn="ctr"/>
            <a:r>
              <a:rPr lang="en-US"/>
              <a:t>Topics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524000" y="914400"/>
            <a:ext cx="6934200" cy="5334000"/>
          </a:xfrm>
        </p:spPr>
        <p:txBody>
          <a:bodyPr/>
          <a:lstStyle/>
          <a:p>
            <a:r>
              <a:rPr lang="en-US" dirty="0"/>
              <a:t>GPS adjacent band compatibility (ABC) assessment</a:t>
            </a:r>
          </a:p>
          <a:p>
            <a:pPr lvl="1"/>
            <a:r>
              <a:rPr lang="en-US" dirty="0"/>
              <a:t>DOT</a:t>
            </a:r>
          </a:p>
          <a:p>
            <a:pPr lvl="1"/>
            <a:r>
              <a:rPr lang="en-US" dirty="0"/>
              <a:t>NASCTN</a:t>
            </a:r>
          </a:p>
          <a:p>
            <a:r>
              <a:rPr lang="en-US" dirty="0"/>
              <a:t>Spectrum Repurposing &amp; Interference with Space-Based PNT Services</a:t>
            </a:r>
          </a:p>
          <a:p>
            <a:r>
              <a:rPr lang="en-US" dirty="0"/>
              <a:t>GPS.GOV website – source for spectrum information</a:t>
            </a:r>
          </a:p>
          <a:p>
            <a:r>
              <a:rPr lang="en-US" dirty="0"/>
              <a:t>Communicating with IRAC/NTIA representatives on spectrum matters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363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8788"/>
            <a:ext cx="7100888" cy="410050"/>
          </a:xfrm>
        </p:spPr>
        <p:txBody>
          <a:bodyPr/>
          <a:lstStyle/>
          <a:p>
            <a:r>
              <a:rPr lang="en-US"/>
              <a:t>Adjacent-Band Compatibility (ABC)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4725988"/>
          </a:xfrm>
        </p:spPr>
        <p:txBody>
          <a:bodyPr/>
          <a:lstStyle/>
          <a:p>
            <a:pPr algn="just"/>
            <a:r>
              <a:rPr lang="en-US"/>
              <a:t>A signal’s ability to operate free of harmful degradation (interference) from other transmissions in the nearby areas of the electromagnetic spectrum</a:t>
            </a:r>
          </a:p>
          <a:p>
            <a:pPr algn="just"/>
            <a:r>
              <a:rPr lang="en-US"/>
              <a:t>Adjacent-band interference (ABI) can occur as the result of an adjacent band’s power and proximity to a signal as well as inadequate filtering and/or tuning</a:t>
            </a:r>
          </a:p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00997"/>
            <a:ext cx="9144000" cy="2928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729041" y="5671562"/>
            <a:ext cx="38395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300" normalizeH="0" baseline="0" noProof="0">
                <a:ln w="11430" cmpd="sng">
                  <a:solidFill>
                    <a:srgbClr val="BBE0E3">
                      <a:tint val="1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rgbClr val="BBE0E3">
                      <a:satMod val="220000"/>
                      <a:alpha val="35000"/>
                    </a:srgbClr>
                  </a:glow>
                </a:effectLst>
                <a:uLnTx/>
                <a:uFillTx/>
                <a:latin typeface="Arial" charset="0"/>
                <a:cs typeface="Arial" charset="0"/>
              </a:rPr>
              <a:t>“L-BAND”</a:t>
            </a:r>
          </a:p>
        </p:txBody>
      </p:sp>
      <p:sp>
        <p:nvSpPr>
          <p:cNvPr id="6" name="Rectangle 5"/>
          <p:cNvSpPr/>
          <p:nvPr/>
        </p:nvSpPr>
        <p:spPr>
          <a:xfrm>
            <a:off x="5715000" y="3581400"/>
            <a:ext cx="1096775" cy="400110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FF0000"/>
            </a:solidFill>
          </a:ln>
        </p:spPr>
        <p:txBody>
          <a:bodyPr wrap="none" anchor="b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cs typeface="Arial" charset="0"/>
              </a:rPr>
              <a:t>GPS L1</a:t>
            </a: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715000" y="3657600"/>
            <a:ext cx="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325375" y="3657600"/>
            <a:ext cx="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752600" y="3657600"/>
            <a:ext cx="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28600" y="3581400"/>
            <a:ext cx="1096775" cy="400110"/>
          </a:xfrm>
          <a:prstGeom prst="rect">
            <a:avLst/>
          </a:prstGeom>
          <a:solidFill>
            <a:schemeClr val="bg1">
              <a:alpha val="61000"/>
            </a:schemeClr>
          </a:solidFill>
          <a:ln w="38100" cmpd="sng">
            <a:solidFill>
              <a:srgbClr val="FF0000"/>
            </a:solidFill>
          </a:ln>
        </p:spPr>
        <p:txBody>
          <a:bodyPr wrap="none" anchor="b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cs typeface="Arial" charset="0"/>
              </a:rPr>
              <a:t>GPS L5</a:t>
            </a: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52600" y="3581400"/>
            <a:ext cx="1096775" cy="400110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FF0000"/>
            </a:solidFill>
          </a:ln>
        </p:spPr>
        <p:txBody>
          <a:bodyPr wrap="none" anchor="b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cs typeface="Arial" charset="0"/>
              </a:rPr>
              <a:t>GPS L2</a:t>
            </a: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26423"/>
            <a:ext cx="83723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*National Telecommunications and Information Administration (NTIA) Table of Allocations in the L-Band (1-2GHz, IEEE)</a:t>
            </a:r>
          </a:p>
        </p:txBody>
      </p:sp>
    </p:spTree>
    <p:extLst>
      <p:ext uri="{BB962C8B-B14F-4D97-AF65-F5344CB8AC3E}">
        <p14:creationId xmlns:p14="http://schemas.microsoft.com/office/powerpoint/2010/main" val="3752252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>
          <a:xfrm>
            <a:off x="1524000" y="228600"/>
            <a:ext cx="7010400" cy="533400"/>
          </a:xfrm>
        </p:spPr>
        <p:txBody>
          <a:bodyPr/>
          <a:lstStyle/>
          <a:p>
            <a:pPr algn="ctr"/>
            <a:r>
              <a:rPr lang="en-US"/>
              <a:t>GPS ABC Assessment Testing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371600" y="762000"/>
            <a:ext cx="7162800" cy="5791200"/>
          </a:xfrm>
        </p:spPr>
        <p:txBody>
          <a:bodyPr/>
          <a:lstStyle/>
          <a:p>
            <a:r>
              <a:rPr lang="en-US">
                <a:solidFill>
                  <a:srgbClr val="0000FF"/>
                </a:solidFill>
              </a:rPr>
              <a:t>Two DOT testing studies</a:t>
            </a:r>
          </a:p>
          <a:p>
            <a:pPr lvl="1"/>
            <a:r>
              <a:rPr lang="en-US" sz="2000"/>
              <a:t>April 2016</a:t>
            </a:r>
          </a:p>
          <a:p>
            <a:pPr lvl="1"/>
            <a:r>
              <a:rPr lang="en-US" sz="2000"/>
              <a:t>July 2016</a:t>
            </a:r>
          </a:p>
          <a:p>
            <a:r>
              <a:rPr lang="en-US">
                <a:solidFill>
                  <a:srgbClr val="0000FF"/>
                </a:solidFill>
              </a:rPr>
              <a:t>Study objectives</a:t>
            </a:r>
          </a:p>
          <a:p>
            <a:pPr lvl="1"/>
            <a:r>
              <a:rPr lang="en-US" sz="2000"/>
              <a:t>Evaluate allowable adjacent-band power levels, as a function of offset frequency, to ensure continued operation of all applications of GPS/GNSS services</a:t>
            </a:r>
          </a:p>
          <a:p>
            <a:pPr lvl="2"/>
            <a:r>
              <a:rPr lang="en-US" sz="1800"/>
              <a:t>Consider future receiver development designed to use modernized GPS and interoperable GNSS signals</a:t>
            </a:r>
          </a:p>
          <a:p>
            <a:pPr lvl="1"/>
            <a:r>
              <a:rPr lang="en-US" sz="2000"/>
              <a:t>Advance understanding of the extent to which such power levels impact devices used for a variety of GPS/GNSS applications</a:t>
            </a:r>
          </a:p>
          <a:p>
            <a:pPr lvl="2"/>
            <a:r>
              <a:rPr lang="en-US" sz="1800"/>
              <a:t>A critical application is for transportation safety purposes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2251"/>
            <a:ext cx="7164388" cy="838200"/>
          </a:xfrm>
        </p:spPr>
        <p:txBody>
          <a:bodyPr>
            <a:normAutofit/>
          </a:bodyPr>
          <a:lstStyle/>
          <a:p>
            <a:r>
              <a:rPr lang="en-US" kern="1200"/>
              <a:t>GNSS Signals Used in Testing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316987"/>
              </p:ext>
            </p:extLst>
          </p:nvPr>
        </p:nvGraphicFramePr>
        <p:xfrm>
          <a:off x="2706689" y="1676399"/>
          <a:ext cx="4532311" cy="4572002"/>
        </p:xfrm>
        <a:graphic>
          <a:graphicData uri="http://schemas.openxmlformats.org/drawingml/2006/table">
            <a:tbl>
              <a:tblPr firstRow="1" firstCol="1" bandRow="1"/>
              <a:tblGrid>
                <a:gridCol w="45323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118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400" b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Signal</a:t>
                      </a:r>
                      <a:endParaRPr lang="en-US" sz="2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78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GPS C/A-code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78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GPS L1 P(Y)-code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78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GPS L1C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78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GPS L1 M-code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78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GPS L2 P(Y)-code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78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SBAS L1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78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GLONASS L1 C or 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78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BeiDou B1I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78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2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Galileo E1 B/C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6645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76200"/>
            <a:ext cx="6781800" cy="762000"/>
          </a:xfrm>
        </p:spPr>
        <p:txBody>
          <a:bodyPr/>
          <a:lstStyle/>
          <a:p>
            <a:r>
              <a:rPr lang="en-US"/>
              <a:t>April 2016 Testing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990600"/>
            <a:ext cx="7086600" cy="5562600"/>
          </a:xfrm>
        </p:spPr>
        <p:txBody>
          <a:bodyPr/>
          <a:lstStyle/>
          <a:p>
            <a:pPr>
              <a:buSzPct val="120000"/>
            </a:pPr>
            <a:r>
              <a:rPr lang="en-US" sz="20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Civil GPS Receiver Testing Conducted April 25-29, 2016, at the Army Research Laboratory's (ARL) Electromagnetic Vulnerability Assessment Facility (EMVAF), White Sands Missile Range (WSMR), NM </a:t>
            </a:r>
          </a:p>
          <a:p>
            <a:pPr lvl="1">
              <a:buSzPct val="120000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DoD testing of military receivers was conducted the week before</a:t>
            </a:r>
          </a:p>
          <a:p>
            <a:pPr>
              <a:buSzPct val="120000"/>
            </a:pPr>
            <a:r>
              <a:rPr lang="en-US" sz="20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 included:</a:t>
            </a:r>
          </a:p>
          <a:p>
            <a:pPr lvl="1">
              <a:buSzPct val="120000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Federal agencies: NASA, NOAA, USCG, USGS, DOT, FAA</a:t>
            </a:r>
          </a:p>
          <a:p>
            <a:pPr lvl="1">
              <a:buSzPct val="120000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Manufacturers: Trimble, Deere, Novatel, u-Blox, General Motors, </a:t>
            </a:r>
          </a:p>
          <a:p>
            <a:pPr lvl="1">
              <a:buSzPct val="120000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Other: UNAVCO</a:t>
            </a:r>
          </a:p>
          <a:p>
            <a:pPr lvl="1">
              <a:buSzPct val="120000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Independent Oversight Provided by MIT Lincoln Laboratory</a:t>
            </a:r>
          </a:p>
          <a:p>
            <a:pPr>
              <a:buSzPct val="120000"/>
            </a:pPr>
            <a:r>
              <a:rPr lang="en-US" sz="20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 receivers tested representing 6 categories of GPS/GNSS receiver usage: General Aviation (non certified), General Location/Navigation, High Precision &amp; Networks, Timing, Space Based and Cellul</a:t>
            </a: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20000"/>
            </a:pPr>
            <a:r>
              <a:rPr lang="en-US" sz="20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Underway is analysis of test data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061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FOR OFFICIAL USE ONLY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CDCA99-005F-43F9-B816-A449110734F7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88041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255639"/>
            <a:ext cx="7392988" cy="658761"/>
          </a:xfrm>
        </p:spPr>
        <p:txBody>
          <a:bodyPr>
            <a:normAutofit/>
          </a:bodyPr>
          <a:lstStyle/>
          <a:p>
            <a:pPr algn="ctr"/>
            <a:r>
              <a:rPr lang="en-US" kern="1200"/>
              <a:t>July 2016 Wired Testing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95400" y="1219200"/>
            <a:ext cx="7391400" cy="5105400"/>
          </a:xfrm>
        </p:spPr>
        <p:txBody>
          <a:bodyPr>
            <a:noAutofit/>
          </a:bodyPr>
          <a:lstStyle/>
          <a:p>
            <a:pPr>
              <a:buSzPct val="125000"/>
            </a:pPr>
            <a:r>
              <a:rPr lang="en-US" sz="22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 Register </a:t>
            </a:r>
            <a:r>
              <a:rPr lang="en-US" sz="2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Notice, July 7 2016, announces second round of ABC testing</a:t>
            </a:r>
          </a:p>
          <a:p>
            <a:pPr>
              <a:buSzPct val="125000"/>
            </a:pPr>
            <a:r>
              <a:rPr lang="en-US" sz="2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Wired testing study objectives:</a:t>
            </a:r>
          </a:p>
          <a:p>
            <a:pPr lvl="1">
              <a:buSzPct val="125000"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 receiver characterizations for comparison with April 2016 chamber results</a:t>
            </a:r>
          </a:p>
          <a:p>
            <a:pPr lvl="1">
              <a:buSzPct val="125000"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 Out-of-band (OOB) interference at prescribed and proposed levels w/Long Term Evolution (LTE) uplink &amp; downlink signals</a:t>
            </a:r>
          </a:p>
          <a:p>
            <a:pPr lvl="1">
              <a:buSzPct val="125000"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 GNSS signal acquisition characterizations</a:t>
            </a:r>
          </a:p>
          <a:p>
            <a:pPr lvl="1">
              <a:buSzPct val="125000"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measurements for assessing antenna characterization</a:t>
            </a:r>
            <a:endParaRPr lang="en-US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25000"/>
            </a:pPr>
            <a:r>
              <a:rPr lang="en-US" sz="2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a limited number of the receivers previously tested in April:</a:t>
            </a:r>
          </a:p>
          <a:p>
            <a:pPr lvl="1">
              <a:buSzPct val="125000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All six usage categories represented</a:t>
            </a:r>
          </a:p>
        </p:txBody>
      </p:sp>
    </p:spTree>
    <p:extLst>
      <p:ext uri="{BB962C8B-B14F-4D97-AF65-F5344CB8AC3E}">
        <p14:creationId xmlns:p14="http://schemas.microsoft.com/office/powerpoint/2010/main" val="905808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752600" y="228600"/>
            <a:ext cx="6553200" cy="533400"/>
          </a:xfrm>
        </p:spPr>
        <p:txBody>
          <a:bodyPr/>
          <a:lstStyle/>
          <a:p>
            <a:pPr algn="ctr"/>
            <a:r>
              <a:rPr lang="en-US" altLang="en-US" sz="3600" dirty="0"/>
              <a:t>Wired Testing Overview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1447800" y="914400"/>
            <a:ext cx="7135813" cy="4953000"/>
          </a:xfrm>
        </p:spPr>
        <p:txBody>
          <a:bodyPr/>
          <a:lstStyle/>
          <a:p>
            <a:r>
              <a:rPr lang="en-US" altLang="en-US" sz="2000" dirty="0">
                <a:solidFill>
                  <a:srgbClr val="0000FF"/>
                </a:solidFill>
              </a:rPr>
              <a:t>Tests executed 7/25-29 at Zeta Associates in Fairfax, VA </a:t>
            </a:r>
          </a:p>
          <a:p>
            <a:r>
              <a:rPr lang="en-US" altLang="en-US" sz="2000" dirty="0">
                <a:solidFill>
                  <a:srgbClr val="0000FF"/>
                </a:solidFill>
              </a:rPr>
              <a:t>Same test instrumentation </a:t>
            </a:r>
            <a:r>
              <a:rPr lang="en-US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for the radiated test</a:t>
            </a:r>
          </a:p>
          <a:p>
            <a:pPr lvl="1"/>
            <a:r>
              <a:rPr lang="en-US" altLang="en-US" sz="1600" dirty="0"/>
              <a:t>GNSS playback (MITRE)</a:t>
            </a:r>
          </a:p>
          <a:p>
            <a:pPr lvl="1"/>
            <a:r>
              <a:rPr lang="en-US" altLang="en-US" sz="1600" dirty="0"/>
              <a:t>(Zeta) Interference generation system with modifications to support Out-of-Band (OOB) and acquisition test requirements</a:t>
            </a:r>
          </a:p>
          <a:p>
            <a:r>
              <a:rPr lang="en-US" altLang="en-US" sz="2000" dirty="0">
                <a:solidFill>
                  <a:srgbClr val="0000FF"/>
                </a:solidFill>
              </a:rPr>
              <a:t>Representative set of GNSS equipment from the previous radiated testing</a:t>
            </a:r>
          </a:p>
          <a:p>
            <a:pPr lvl="1"/>
            <a:r>
              <a:rPr lang="en-US" sz="1600" dirty="0">
                <a:cs typeface="Arial" panose="020B0604020202020204" pitchFamily="34" charset="0"/>
              </a:rPr>
              <a:t>All six categories of usage were represented</a:t>
            </a:r>
            <a:endParaRPr lang="en-US" altLang="en-US" sz="1600" dirty="0"/>
          </a:p>
          <a:p>
            <a:pPr lvl="1"/>
            <a:r>
              <a:rPr lang="en-US" altLang="en-US" sz="1600" dirty="0"/>
              <a:t>Approximately 14 receivers were tested</a:t>
            </a:r>
          </a:p>
          <a:p>
            <a:pPr lvl="1"/>
            <a:r>
              <a:rPr lang="en-US" altLang="en-US" sz="1600" dirty="0"/>
              <a:t>Same receiver data collected as with radiated/chamber test</a:t>
            </a:r>
          </a:p>
          <a:p>
            <a:r>
              <a:rPr lang="en-US" altLang="en-US" sz="2000" dirty="0">
                <a:solidFill>
                  <a:srgbClr val="0000FF"/>
                </a:solidFill>
              </a:rPr>
              <a:t>Antennas characterized separately in MITRE’s anechoic chamber</a:t>
            </a:r>
          </a:p>
          <a:p>
            <a:r>
              <a:rPr lang="en-US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Independent oversight provided by MIT Lincoln Laboratory</a:t>
            </a:r>
          </a:p>
        </p:txBody>
      </p:sp>
    </p:spTree>
    <p:extLst>
      <p:ext uri="{BB962C8B-B14F-4D97-AF65-F5344CB8AC3E}">
        <p14:creationId xmlns:p14="http://schemas.microsoft.com/office/powerpoint/2010/main" val="1588526852"/>
      </p:ext>
    </p:extLst>
  </p:cSld>
  <p:clrMapOvr>
    <a:masterClrMapping/>
  </p:clrMapOvr>
</p:sld>
</file>

<file path=ppt/theme/theme1.xml><?xml version="1.0" encoding="utf-8"?>
<a:theme xmlns:a="http://schemas.openxmlformats.org/drawingml/2006/main" name="06207074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ew template">
  <a:themeElements>
    <a:clrScheme name="new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new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zeta_25_years">
  <a:themeElements>
    <a:clrScheme name="zeta_25_year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zeta_25_yea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zeta_25_year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ta_25_year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ta_25_year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ta_25_year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ta_25_year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ta_25_year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eta_25_year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eta_25_year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eta_25_year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eta_25_year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eta_25_year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eta_25_year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000000"/>
      </a:folHlink>
    </a:clrScheme>
    <a:fontScheme name="3_Default Design">
      <a:majorFont>
        <a:latin typeface="Franklin Gothic Demi"/>
        <a:ea typeface=""/>
        <a:cs typeface=""/>
      </a:majorFont>
      <a:minorFont>
        <a:latin typeface="Franklin 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F1DF75"/>
            </a:gs>
            <a:gs pos="100000">
              <a:srgbClr val="F1DF75">
                <a:gamma/>
                <a:tint val="0"/>
                <a:invGamma/>
              </a:srgbClr>
            </a:gs>
          </a:gsLst>
          <a:lin ang="5400000" scaled="1"/>
        </a:gra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1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anklin Gothic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F1DF75"/>
            </a:gs>
            <a:gs pos="100000">
              <a:srgbClr val="F1DF75">
                <a:gamma/>
                <a:tint val="0"/>
                <a:invGamma/>
              </a:srgbClr>
            </a:gs>
          </a:gsLst>
          <a:lin ang="5400000" scaled="1"/>
        </a:gra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1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anklin Gothic Medium" pitchFamily="34" charset="0"/>
          </a:defRPr>
        </a:defPPr>
      </a:lstStyle>
    </a:lnDef>
  </a:objectDefaults>
  <a:extraClrSchemeLst>
    <a:extraClrScheme>
      <a:clrScheme name="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F35859F-D2B8-4F9D-A785-D0E1949E599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Project status report presentation</Template>
  <TotalTime>502</TotalTime>
  <Words>1076</Words>
  <Application>Microsoft Office PowerPoint</Application>
  <PresentationFormat>On-screen Show (4:3)</PresentationFormat>
  <Paragraphs>262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Arial</vt:lpstr>
      <vt:lpstr>Calibri</vt:lpstr>
      <vt:lpstr>Franklin Gothic Demi</vt:lpstr>
      <vt:lpstr>Franklin Gothic Medium</vt:lpstr>
      <vt:lpstr>Times New Roman</vt:lpstr>
      <vt:lpstr>Verdana</vt:lpstr>
      <vt:lpstr>Wingdings</vt:lpstr>
      <vt:lpstr>06207074</vt:lpstr>
      <vt:lpstr>new template</vt:lpstr>
      <vt:lpstr>Default Design</vt:lpstr>
      <vt:lpstr>zeta_25_years</vt:lpstr>
      <vt:lpstr>3_Default Design</vt:lpstr>
      <vt:lpstr>Spectrum Matters</vt:lpstr>
      <vt:lpstr>Topics</vt:lpstr>
      <vt:lpstr>Adjacent-Band Compatibility (ABC)</vt:lpstr>
      <vt:lpstr>GPS ABC Assessment Testing</vt:lpstr>
      <vt:lpstr>GNSS Signals Used in Testing</vt:lpstr>
      <vt:lpstr>April 2016 Testing Overview</vt:lpstr>
      <vt:lpstr>PowerPoint Presentation</vt:lpstr>
      <vt:lpstr>July 2016 Wired Testing </vt:lpstr>
      <vt:lpstr>Wired Testing Overview</vt:lpstr>
      <vt:lpstr>Receiver List</vt:lpstr>
      <vt:lpstr>National Advanced Spectrum and Communication Test Network (NASCTN)</vt:lpstr>
      <vt:lpstr>Spectrum Repurposing &amp; Interference with Space-Based PNT Services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Spectrum Matters</dc:title>
  <dc:creator>Hothem, Larry D</dc:creator>
  <cp:keywords/>
  <cp:lastModifiedBy>Hothem, Larry D</cp:lastModifiedBy>
  <cp:revision>40</cp:revision>
  <cp:lastPrinted>1601-01-01T00:00:00Z</cp:lastPrinted>
  <dcterms:created xsi:type="dcterms:W3CDTF">2016-08-04T12:54:25Z</dcterms:created>
  <dcterms:modified xsi:type="dcterms:W3CDTF">2016-08-05T21:18:35Z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TC062070741033</vt:lpwstr>
  </property>
</Properties>
</file>